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256" r:id="rId2"/>
    <p:sldId id="284" r:id="rId3"/>
    <p:sldId id="286" r:id="rId4"/>
    <p:sldId id="288" r:id="rId5"/>
    <p:sldId id="290" r:id="rId6"/>
    <p:sldId id="295" r:id="rId7"/>
    <p:sldId id="285" r:id="rId8"/>
    <p:sldId id="287" r:id="rId9"/>
    <p:sldId id="289" r:id="rId10"/>
    <p:sldId id="292" r:id="rId11"/>
    <p:sldId id="293" r:id="rId12"/>
    <p:sldId id="294" r:id="rId13"/>
  </p:sldIdLst>
  <p:sldSz cx="12192000" cy="6858000"/>
  <p:notesSz cx="6858000" cy="9144000"/>
  <p:defaultTextStyle>
    <a:defPPr>
      <a:defRPr lang="en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E4E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B4800FE-09C3-8E46-BFEB-3633506F3910}" v="2368" dt="2024-03-25T23:01:15.863"/>
    <p1510:client id="{4D31F3BB-6C06-DC4E-9C2C-4FECF5876C87}" v="3547" dt="2024-03-25T22:24:57.562"/>
    <p1510:client id="{5F604B90-2569-84AA-9630-71CF17852850}" v="21" dt="2024-03-26T11:39:55.52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188"/>
    <p:restoredTop sz="96132"/>
  </p:normalViewPr>
  <p:slideViewPr>
    <p:cSldViewPr snapToGrid="0">
      <p:cViewPr varScale="1">
        <p:scale>
          <a:sx n="118" d="100"/>
          <a:sy n="118" d="100"/>
        </p:scale>
        <p:origin x="488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A5608DD-9D0A-F268-46CF-AA18049ECEA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A50AF4-B663-57A1-27D9-AE475DF5F75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C7CD7C-BBF8-1C4A-A840-9D73395EB754}" type="datetimeFigureOut">
              <a:rPr lang="fr-FR" smtClean="0"/>
              <a:t>26/03/2024</a:t>
            </a:fld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D36F29-517C-8A1E-872C-CF5C57D7EB7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155326-9F89-CE42-0D12-4CC1A201319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AB7571-736A-6241-BCF9-E816B5AD1D1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0245346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5832B1-BE21-0F4B-8F7B-CF8839866579}" type="datetimeFigureOut">
              <a:rPr lang="fr-FR" smtClean="0"/>
              <a:t>26/03/2024</a:t>
            </a:fld>
            <a:endParaRPr lang="fr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B115D6-8FC8-5B47-A94A-0D1D9D9AE237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3352199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4CAE16-9F38-A43C-287D-3779DBE383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EE919F-98D6-9D7E-1034-F82C8D48E5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C69109-0CCE-42CD-54CB-256C8433F1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D96D5-942F-D948-9EDE-4F18F66FA8ED}" type="datetime1">
              <a:rPr lang="fr-FR" smtClean="0"/>
              <a:t>26/03/2024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521C18-424C-734C-AB41-0C106D9F47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80CECD-0CFA-019F-69A4-6CE196B9F4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9B085-F50D-3D40-84DF-5D5C847C5A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132033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0660CA-60C7-0B6B-1BED-635DB655A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4D1DDA-CB7F-149D-D8C4-3F298CF328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DE0D4D-0A12-B039-E3BF-D5F4525CBD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1F2C4-1235-7C43-9A87-C53D80476B6A}" type="datetime1">
              <a:rPr lang="fr-FR" smtClean="0"/>
              <a:t>26/03/2024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8651BB-0595-DA4B-1644-FEDB82A4D2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036816-4139-5D3B-B89A-80044A3C9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9B085-F50D-3D40-84DF-5D5C847C5A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45860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6DF98DE-7139-537F-EAE3-5C8FC99E6F5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DB323EF-7E6D-3AB0-8D24-048E3B097C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10AF1E-A704-4F2C-0DEE-9238FE02C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AEBCD-FA16-1246-8C5C-734C5FD7DD61}" type="datetime1">
              <a:rPr lang="fr-FR" smtClean="0"/>
              <a:t>26/03/2024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F5AC66-EAED-5486-D965-5A0987B6A3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F5CA69-CCCD-028F-C50D-18B48A405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9B085-F50D-3D40-84DF-5D5C847C5A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506397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E94E05-6D27-5E87-C084-D101DD77EB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3ABD22-E7CD-0B3D-DC9E-BBD90E3E3D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D08B45-16BD-FB3A-5E90-13C12DFBB2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CB0433-3AF5-6349-880B-972CC3EA2715}" type="datetime1">
              <a:rPr lang="fr-FR" smtClean="0"/>
              <a:t>26/03/2024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88EBA5-DEBB-D562-CA4C-F74E030446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9E2B5B-9B00-9768-6C55-B2F4C0205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9B085-F50D-3D40-84DF-5D5C847C5A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457914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3F73A-841A-FCCB-0BF5-C48C42DF12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94CF0D-6EB5-460A-791A-93E4CFAD8E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1FD81A-70C8-53E1-E10E-A74E73FF8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39789-4865-1A4F-9591-AD7DAF4391A6}" type="datetime1">
              <a:rPr lang="fr-FR" smtClean="0"/>
              <a:t>26/03/2024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AF71A3-85EB-DE50-225D-6CB12BAB09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02A31C-B1FB-E4ED-D2DA-B34F09560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9B085-F50D-3D40-84DF-5D5C847C5A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40841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D8E21-781D-DB7F-F928-C82BCBF9B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80C7A4-7B4D-926B-7FD7-DF02187BB2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A8E592-0AE1-6FF4-BEA3-2016C3E3EA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36AD46-01B5-56EB-E885-B9E25E0B04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63B8E-8BDB-8941-AB16-811CA306481F}" type="datetime1">
              <a:rPr lang="fr-FR" smtClean="0"/>
              <a:t>26/03/2024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88BED6-7403-64CA-DABC-6636C8D30F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5B4DF8-24ED-0319-AA84-6434DB1CB0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9B085-F50D-3D40-84DF-5D5C847C5A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239046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58667-12C4-EF54-EE98-4CFBEE1B89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73E7D9-B07E-7119-930B-C4AE1F659A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D8AD01-D688-8728-13FF-B4D2656D43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3ADF732-6927-959F-80D2-94A53E276D4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722EA3-298B-A199-599F-5D5A3EF8F42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A96F3B3-54BB-3C63-EB59-3AF9B3AEFF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5C694-5DE9-7444-9B00-4C1B7C69E823}" type="datetime1">
              <a:rPr lang="fr-FR" smtClean="0"/>
              <a:t>26/03/2024</a:t>
            </a:fld>
            <a:endParaRPr lang="fr-F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C92B8D4-2ADE-D0F9-A0A3-371379C7FE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09E2E85-D1F7-156B-CC59-5AB834316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9B085-F50D-3D40-84DF-5D5C847C5A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815880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66AFE0-4A27-7675-7627-38E076B32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3813FB7-7AD7-61B0-DF31-C5F556F5E1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32BB42-1038-664E-B665-14BF8851EEC1}" type="datetime1">
              <a:rPr lang="fr-FR" smtClean="0"/>
              <a:t>26/03/2024</a:t>
            </a:fld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E832E0-0552-20C7-6D0A-7B43A83B0D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220F2E-EBE2-AA59-17A1-501D724970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9B085-F50D-3D40-84DF-5D5C847C5A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700311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5561613-BF1D-DFC4-DE7D-5A2D03C72E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8F499-9242-7C4E-8CF7-A7DC78FF4AAB}" type="datetime1">
              <a:rPr lang="fr-FR" smtClean="0"/>
              <a:t>26/03/2024</a:t>
            </a:fld>
            <a:endParaRPr lang="fr-F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724BE50-AAE2-978D-2E34-774F2BA6F5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8FD9F2-F7EF-2720-A8F4-A0F9E63C1E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9B085-F50D-3D40-84DF-5D5C847C5A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982367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611105-D232-03DA-DE81-17494A9AFC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B9903C-22D7-9D5B-18B0-14A934562E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7EC0B8-A2D2-DD6D-B4DC-D4CC0E60B9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40242D-BEB5-BC28-3DD4-05436F819E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20168-452C-C547-A76B-788944540694}" type="datetime1">
              <a:rPr lang="fr-FR" smtClean="0"/>
              <a:t>26/03/2024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614403-8A8B-7102-A3CB-3A8BD67FEA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A07E76-479F-193F-A73D-8835A7B92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9B085-F50D-3D40-84DF-5D5C847C5A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745340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65E28-41A6-83B9-D0F7-13D69B654E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F99D4F7-3FFA-9005-1111-79F49CD5778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5981D1-4370-D3E9-7B2C-D93BBEB3D2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2EF6EF-F96C-0CD8-00B7-93D195E7AF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406506-0819-0245-859B-AD49923C0C06}" type="datetime1">
              <a:rPr lang="fr-FR" smtClean="0"/>
              <a:t>26/03/2024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16EF17-89C7-3620-05C9-C56B3335C1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05A588-99ED-BFB3-AC9C-88A2D9DF96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9B085-F50D-3D40-84DF-5D5C847C5A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38046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76B62F3-53C6-19B7-3B34-9FC6218A97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3DAE82-BCAE-0E26-3F99-5586301E10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675F20-AE48-A82F-C0DA-952A4106CE4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AC9827-897D-8747-80E5-B291B745EDD8}" type="datetime1">
              <a:rPr lang="fr-FR" smtClean="0"/>
              <a:t>26/03/2024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768655-58AE-4619-EC8F-D35DA4EC55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CD42AA-3298-D9A0-E46E-49AE704DFE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69B085-F50D-3D40-84DF-5D5C847C5A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940541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AD3E483C-C63C-BC84-DC83-0BE659C614AC}"/>
              </a:ext>
            </a:extLst>
          </p:cNvPr>
          <p:cNvSpPr/>
          <p:nvPr/>
        </p:nvSpPr>
        <p:spPr>
          <a:xfrm>
            <a:off x="-502693" y="-147638"/>
            <a:ext cx="13197385" cy="1524397"/>
          </a:xfrm>
          <a:prstGeom prst="roundRect">
            <a:avLst/>
          </a:prstGeom>
          <a:solidFill>
            <a:srgbClr val="1E4E7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D84326-E1DE-3598-1BB4-64367FCB52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-81888"/>
            <a:ext cx="12192000" cy="1228299"/>
          </a:xfrm>
        </p:spPr>
        <p:txBody>
          <a:bodyPr>
            <a:normAutofit/>
          </a:bodyPr>
          <a:lstStyle/>
          <a:p>
            <a:r>
              <a:rPr lang="fr-FR" b="1" dirty="0">
                <a:solidFill>
                  <a:schemeClr val="bg1"/>
                </a:solidFill>
              </a:rPr>
              <a:t>Data Analytics for EU Law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1297A98-CACD-55BF-92FB-1C6442B503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30489" y="2975906"/>
            <a:ext cx="9931020" cy="23347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 sz="4400" b="1" dirty="0" err="1"/>
              <a:t>What</a:t>
            </a:r>
            <a:r>
              <a:rPr lang="fr-FR" sz="4400" b="1" dirty="0"/>
              <a:t> </a:t>
            </a:r>
            <a:r>
              <a:rPr lang="fr-FR" sz="4400" b="1" dirty="0" err="1"/>
              <a:t>is</a:t>
            </a:r>
            <a:r>
              <a:rPr lang="fr-FR" sz="4400" b="1" dirty="0"/>
              <a:t> the </a:t>
            </a:r>
            <a:r>
              <a:rPr lang="fr-FR" sz="4400" b="1" dirty="0" err="1"/>
              <a:t>proximity</a:t>
            </a:r>
            <a:r>
              <a:rPr lang="fr-FR" sz="4400" b="1" dirty="0"/>
              <a:t> of </a:t>
            </a:r>
            <a:r>
              <a:rPr lang="fr-FR" sz="4400" b="1" dirty="0" err="1"/>
              <a:t>political</a:t>
            </a:r>
            <a:r>
              <a:rPr lang="fr-FR" sz="4400" b="1" dirty="0"/>
              <a:t> parties </a:t>
            </a:r>
            <a:r>
              <a:rPr lang="fr-FR" sz="4400" b="1" dirty="0" err="1"/>
              <a:t>within</a:t>
            </a:r>
            <a:r>
              <a:rPr lang="fr-FR" sz="4400" b="1" dirty="0"/>
              <a:t> the </a:t>
            </a:r>
            <a:r>
              <a:rPr lang="fr-FR" sz="4400" b="1" dirty="0" err="1"/>
              <a:t>European</a:t>
            </a:r>
            <a:r>
              <a:rPr lang="fr-FR" sz="4400" b="1" dirty="0"/>
              <a:t> </a:t>
            </a:r>
            <a:r>
              <a:rPr lang="fr-FR" sz="4400" b="1" dirty="0" err="1"/>
              <a:t>Parliment</a:t>
            </a:r>
            <a:r>
              <a:rPr lang="fr-FR" sz="4400" b="1" dirty="0"/>
              <a:t> ?</a:t>
            </a:r>
            <a:endParaRPr lang="fr-FR" sz="54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0EC666-9689-5633-75E5-7C3E17178C15}"/>
              </a:ext>
            </a:extLst>
          </p:cNvPr>
          <p:cNvSpPr txBox="1"/>
          <p:nvPr/>
        </p:nvSpPr>
        <p:spPr>
          <a:xfrm>
            <a:off x="232012" y="5745708"/>
            <a:ext cx="408637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HEC Paris</a:t>
            </a:r>
          </a:p>
          <a:p>
            <a:r>
              <a:rPr lang="fr-FR" err="1"/>
              <a:t>European</a:t>
            </a:r>
            <a:r>
              <a:rPr lang="fr-FR"/>
              <a:t> Business Law and Global Affairs</a:t>
            </a:r>
          </a:p>
          <a:p>
            <a:r>
              <a:rPr lang="fr-FR"/>
              <a:t>Année 2023 - 2024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9B28C8-B6A7-512F-58EA-3176D7A6BD17}"/>
              </a:ext>
            </a:extLst>
          </p:cNvPr>
          <p:cNvSpPr txBox="1"/>
          <p:nvPr/>
        </p:nvSpPr>
        <p:spPr>
          <a:xfrm>
            <a:off x="9637877" y="5745708"/>
            <a:ext cx="232211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Lucie Moutard</a:t>
            </a:r>
          </a:p>
          <a:p>
            <a:r>
              <a:rPr lang="fr-FR" dirty="0"/>
              <a:t>Julien Vacherot</a:t>
            </a:r>
          </a:p>
          <a:p>
            <a:r>
              <a:rPr lang="fr-FR" dirty="0"/>
              <a:t>Anatole de Rauglaudre</a:t>
            </a:r>
          </a:p>
        </p:txBody>
      </p:sp>
    </p:spTree>
    <p:extLst>
      <p:ext uri="{BB962C8B-B14F-4D97-AF65-F5344CB8AC3E}">
        <p14:creationId xmlns:p14="http://schemas.microsoft.com/office/powerpoint/2010/main" val="35123242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1B30B683-2561-1336-0355-45F887DC933A}"/>
              </a:ext>
            </a:extLst>
          </p:cNvPr>
          <p:cNvSpPr/>
          <p:nvPr/>
        </p:nvSpPr>
        <p:spPr>
          <a:xfrm>
            <a:off x="-502693" y="-147638"/>
            <a:ext cx="13197385" cy="813463"/>
          </a:xfrm>
          <a:prstGeom prst="roundRect">
            <a:avLst/>
          </a:prstGeom>
          <a:solidFill>
            <a:srgbClr val="1E4E7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0509FF19-AB40-D399-D8B7-674C9E795983}"/>
              </a:ext>
            </a:extLst>
          </p:cNvPr>
          <p:cNvSpPr/>
          <p:nvPr/>
        </p:nvSpPr>
        <p:spPr>
          <a:xfrm>
            <a:off x="0" y="6418270"/>
            <a:ext cx="12192000" cy="44219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88633189-CE4F-79A7-11FC-601C44907E57}"/>
              </a:ext>
            </a:extLst>
          </p:cNvPr>
          <p:cNvSpPr/>
          <p:nvPr/>
        </p:nvSpPr>
        <p:spPr>
          <a:xfrm>
            <a:off x="11766540" y="6427694"/>
            <a:ext cx="1295400" cy="442192"/>
          </a:xfrm>
          <a:prstGeom prst="roundRect">
            <a:avLst/>
          </a:prstGeom>
          <a:solidFill>
            <a:srgbClr val="1E4E7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Slide Number Placeholder 14">
            <a:extLst>
              <a:ext uri="{FF2B5EF4-FFF2-40B4-BE49-F238E27FC236}">
                <a16:creationId xmlns:a16="http://schemas.microsoft.com/office/drawing/2014/main" id="{CA74CDBE-59C8-BE29-27E8-7B632516F223}"/>
              </a:ext>
            </a:extLst>
          </p:cNvPr>
          <p:cNvSpPr txBox="1">
            <a:spLocks/>
          </p:cNvSpPr>
          <p:nvPr/>
        </p:nvSpPr>
        <p:spPr>
          <a:xfrm>
            <a:off x="94488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269B085-F50D-3D40-84DF-5D5C847C5A78}" type="slidenum">
              <a:rPr lang="fr-FR" b="1" smtClean="0">
                <a:solidFill>
                  <a:schemeClr val="bg1"/>
                </a:solidFill>
              </a:rPr>
              <a:pPr/>
              <a:t>9</a:t>
            </a:fld>
            <a:endParaRPr lang="fr-FR" b="1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2411E6D-AB8A-88A0-A8CB-5E2D0E7B6E71}"/>
              </a:ext>
            </a:extLst>
          </p:cNvPr>
          <p:cNvSpPr txBox="1"/>
          <p:nvPr/>
        </p:nvSpPr>
        <p:spPr>
          <a:xfrm>
            <a:off x="263460" y="31647"/>
            <a:ext cx="9077310" cy="506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fr-FR" sz="2000" b="1">
                <a:solidFill>
                  <a:schemeClr val="bg1"/>
                </a:solidFill>
              </a:rPr>
              <a:t>Lesson 2 : Even </a:t>
            </a:r>
            <a:r>
              <a:rPr lang="fr-FR" sz="2000" b="1" err="1">
                <a:solidFill>
                  <a:schemeClr val="bg1"/>
                </a:solidFill>
              </a:rPr>
              <a:t>political</a:t>
            </a:r>
            <a:r>
              <a:rPr lang="fr-FR" sz="2000" b="1">
                <a:solidFill>
                  <a:schemeClr val="bg1"/>
                </a:solidFill>
              </a:rPr>
              <a:t> groups </a:t>
            </a:r>
            <a:r>
              <a:rPr lang="fr-FR" sz="2000" b="1" err="1">
                <a:solidFill>
                  <a:schemeClr val="bg1"/>
                </a:solidFill>
              </a:rPr>
              <a:t>with</a:t>
            </a:r>
            <a:r>
              <a:rPr lang="fr-FR" sz="2000" b="1">
                <a:solidFill>
                  <a:schemeClr val="bg1"/>
                </a:solidFill>
              </a:rPr>
              <a:t> the </a:t>
            </a:r>
            <a:r>
              <a:rPr lang="fr-FR" sz="2000" b="1" err="1">
                <a:solidFill>
                  <a:schemeClr val="bg1"/>
                </a:solidFill>
              </a:rPr>
              <a:t>same</a:t>
            </a:r>
            <a:r>
              <a:rPr lang="fr-FR" sz="2000" b="1">
                <a:solidFill>
                  <a:schemeClr val="bg1"/>
                </a:solidFill>
              </a:rPr>
              <a:t> </a:t>
            </a:r>
            <a:r>
              <a:rPr lang="fr-FR" sz="2000" b="1" err="1">
                <a:solidFill>
                  <a:schemeClr val="bg1"/>
                </a:solidFill>
              </a:rPr>
              <a:t>ideological</a:t>
            </a:r>
            <a:r>
              <a:rPr lang="fr-FR" sz="2000" b="1">
                <a:solidFill>
                  <a:schemeClr val="bg1"/>
                </a:solidFill>
              </a:rPr>
              <a:t> basis </a:t>
            </a:r>
            <a:r>
              <a:rPr lang="fr-FR" sz="2000" b="1" err="1">
                <a:solidFill>
                  <a:schemeClr val="bg1"/>
                </a:solidFill>
              </a:rPr>
              <a:t>seems</a:t>
            </a:r>
            <a:r>
              <a:rPr lang="fr-FR" sz="2000" b="1">
                <a:solidFill>
                  <a:schemeClr val="bg1"/>
                </a:solidFill>
              </a:rPr>
              <a:t> not </a:t>
            </a:r>
            <a:r>
              <a:rPr lang="fr-FR" sz="2000" b="1" err="1">
                <a:solidFill>
                  <a:schemeClr val="bg1"/>
                </a:solidFill>
              </a:rPr>
              <a:t>correlated</a:t>
            </a:r>
            <a:endParaRPr lang="en-FR" sz="2000" b="1">
              <a:solidFill>
                <a:schemeClr val="bg1"/>
              </a:solidFill>
            </a:endParaRPr>
          </a:p>
        </p:txBody>
      </p:sp>
      <p:pic>
        <p:nvPicPr>
          <p:cNvPr id="4" name="Picture 3" descr="A graph with a red line&#10;&#10;Description automatically generated">
            <a:extLst>
              <a:ext uri="{FF2B5EF4-FFF2-40B4-BE49-F238E27FC236}">
                <a16:creationId xmlns:a16="http://schemas.microsoft.com/office/drawing/2014/main" id="{6EA02219-2633-1719-B676-BDF648780B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410" y="1297718"/>
            <a:ext cx="6349963" cy="4674819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2FBC2EC9-AA2B-4FE8-A39C-C2F0920E7572}"/>
              </a:ext>
            </a:extLst>
          </p:cNvPr>
          <p:cNvSpPr txBox="1"/>
          <p:nvPr/>
        </p:nvSpPr>
        <p:spPr>
          <a:xfrm>
            <a:off x="6847511" y="1720840"/>
            <a:ext cx="498651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itchFamily="2" charset="2"/>
              <a:buChar char="v"/>
            </a:pPr>
            <a:r>
              <a:rPr lang="fr-FR"/>
              <a:t>Even </a:t>
            </a:r>
            <a:r>
              <a:rPr lang="fr-FR" err="1"/>
              <a:t>political</a:t>
            </a:r>
            <a:r>
              <a:rPr lang="fr-FR"/>
              <a:t> groups </a:t>
            </a:r>
            <a:r>
              <a:rPr lang="fr-FR" err="1"/>
              <a:t>with</a:t>
            </a:r>
            <a:r>
              <a:rPr lang="fr-FR"/>
              <a:t> </a:t>
            </a:r>
            <a:r>
              <a:rPr lang="fr-FR" err="1"/>
              <a:t>strong</a:t>
            </a:r>
            <a:r>
              <a:rPr lang="fr-FR"/>
              <a:t> </a:t>
            </a:r>
            <a:r>
              <a:rPr lang="fr-FR" err="1"/>
              <a:t>similarities</a:t>
            </a:r>
            <a:r>
              <a:rPr lang="fr-FR"/>
              <a:t> are not </a:t>
            </a:r>
            <a:r>
              <a:rPr lang="fr-FR" err="1"/>
              <a:t>correlated</a:t>
            </a:r>
            <a:r>
              <a:rPr lang="fr-FR"/>
              <a:t> </a:t>
            </a:r>
            <a:r>
              <a:rPr lang="fr-FR" err="1"/>
              <a:t>with</a:t>
            </a:r>
            <a:r>
              <a:rPr lang="fr-FR"/>
              <a:t> </a:t>
            </a:r>
            <a:r>
              <a:rPr lang="fr-FR" err="1"/>
              <a:t>their</a:t>
            </a:r>
            <a:r>
              <a:rPr lang="fr-FR"/>
              <a:t> votes</a:t>
            </a:r>
          </a:p>
          <a:p>
            <a:pPr marL="285750" indent="-285750" algn="just">
              <a:buFont typeface="Wingdings" pitchFamily="2" charset="2"/>
              <a:buChar char="v"/>
            </a:pPr>
            <a:endParaRPr lang="fr-FR"/>
          </a:p>
          <a:p>
            <a:pPr marL="285750" indent="-285750">
              <a:buFont typeface="Wingdings" pitchFamily="2" charset="2"/>
              <a:buChar char="v"/>
            </a:pPr>
            <a:r>
              <a:rPr lang="fr-FR"/>
              <a:t>The main </a:t>
            </a:r>
            <a:r>
              <a:rPr lang="fr-FR" err="1"/>
              <a:t>example</a:t>
            </a:r>
            <a:r>
              <a:rPr lang="fr-FR"/>
              <a:t> of </a:t>
            </a:r>
            <a:r>
              <a:rPr lang="fr-FR" err="1"/>
              <a:t>this</a:t>
            </a:r>
            <a:r>
              <a:rPr lang="fr-FR"/>
              <a:t> situation </a:t>
            </a:r>
            <a:r>
              <a:rPr lang="fr-FR" err="1"/>
              <a:t>is</a:t>
            </a:r>
            <a:r>
              <a:rPr lang="fr-FR"/>
              <a:t> the absence of </a:t>
            </a:r>
            <a:r>
              <a:rPr lang="fr-FR" err="1"/>
              <a:t>evidence</a:t>
            </a:r>
            <a:r>
              <a:rPr lang="fr-FR"/>
              <a:t> of links </a:t>
            </a:r>
            <a:r>
              <a:rPr lang="fr-FR" err="1"/>
              <a:t>between</a:t>
            </a:r>
            <a:r>
              <a:rPr lang="fr-FR"/>
              <a:t> ECR and ID.</a:t>
            </a:r>
          </a:p>
          <a:p>
            <a:endParaRPr lang="fr-FR"/>
          </a:p>
          <a:p>
            <a:pPr marL="285750" indent="-285750">
              <a:buFont typeface="Wingdings" pitchFamily="2" charset="2"/>
              <a:buChar char="v"/>
            </a:pPr>
            <a:r>
              <a:rPr lang="fr-FR"/>
              <a:t>Indeed, </a:t>
            </a:r>
            <a:r>
              <a:rPr lang="fr-FR" err="1"/>
              <a:t>they</a:t>
            </a:r>
            <a:r>
              <a:rPr lang="fr-FR"/>
              <a:t> </a:t>
            </a:r>
            <a:r>
              <a:rPr lang="fr-FR" err="1"/>
              <a:t>represent</a:t>
            </a:r>
            <a:r>
              <a:rPr lang="fr-FR"/>
              <a:t> </a:t>
            </a:r>
            <a:r>
              <a:rPr lang="fr-FR" err="1"/>
              <a:t>two</a:t>
            </a:r>
            <a:r>
              <a:rPr lang="fr-FR"/>
              <a:t> </a:t>
            </a:r>
            <a:r>
              <a:rPr lang="fr-FR" err="1"/>
              <a:t>extreme</a:t>
            </a:r>
            <a:r>
              <a:rPr lang="fr-FR"/>
              <a:t>-right-</a:t>
            </a:r>
            <a:r>
              <a:rPr lang="fr-FR" err="1"/>
              <a:t>wing</a:t>
            </a:r>
            <a:r>
              <a:rPr lang="fr-FR"/>
              <a:t> </a:t>
            </a:r>
            <a:r>
              <a:rPr lang="fr-FR" err="1"/>
              <a:t>political</a:t>
            </a:r>
            <a:r>
              <a:rPr lang="fr-FR"/>
              <a:t> groups, but </a:t>
            </a:r>
            <a:r>
              <a:rPr lang="fr-FR" err="1"/>
              <a:t>cannot</a:t>
            </a:r>
            <a:r>
              <a:rPr lang="fr-FR"/>
              <a:t> match on </a:t>
            </a:r>
            <a:r>
              <a:rPr lang="fr-FR" err="1"/>
              <a:t>many</a:t>
            </a:r>
            <a:r>
              <a:rPr lang="fr-FR"/>
              <a:t> points.</a:t>
            </a:r>
          </a:p>
          <a:p>
            <a:pPr marL="285750" indent="-285750">
              <a:buFont typeface="Wingdings" pitchFamily="2" charset="2"/>
              <a:buChar char="v"/>
            </a:pPr>
            <a:endParaRPr lang="fr-FR"/>
          </a:p>
          <a:p>
            <a:pPr marL="285750" indent="-285750">
              <a:buFont typeface="Wingdings" pitchFamily="2" charset="2"/>
              <a:buChar char="v"/>
            </a:pPr>
            <a:r>
              <a:rPr lang="fr-FR" err="1"/>
              <a:t>However</a:t>
            </a:r>
            <a:r>
              <a:rPr lang="fr-FR"/>
              <a:t>, </a:t>
            </a:r>
            <a:r>
              <a:rPr lang="fr-FR" err="1"/>
              <a:t>it</a:t>
            </a:r>
            <a:r>
              <a:rPr lang="fr-FR"/>
              <a:t> has to </a:t>
            </a:r>
            <a:r>
              <a:rPr lang="fr-FR" err="1"/>
              <a:t>be</a:t>
            </a:r>
            <a:r>
              <a:rPr lang="fr-FR"/>
              <a:t> </a:t>
            </a:r>
            <a:r>
              <a:rPr lang="fr-FR" err="1"/>
              <a:t>admitted</a:t>
            </a:r>
            <a:r>
              <a:rPr lang="fr-FR"/>
              <a:t> </a:t>
            </a:r>
            <a:r>
              <a:rPr lang="fr-FR" err="1"/>
              <a:t>that</a:t>
            </a:r>
            <a:r>
              <a:rPr lang="fr-FR"/>
              <a:t> </a:t>
            </a:r>
            <a:r>
              <a:rPr lang="fr-FR" err="1"/>
              <a:t>similarities</a:t>
            </a:r>
            <a:r>
              <a:rPr lang="fr-FR"/>
              <a:t> </a:t>
            </a:r>
            <a:r>
              <a:rPr lang="fr-FR" err="1"/>
              <a:t>exist</a:t>
            </a:r>
            <a:r>
              <a:rPr lang="fr-FR"/>
              <a:t> on </a:t>
            </a:r>
            <a:r>
              <a:rPr lang="fr-FR" err="1"/>
              <a:t>several</a:t>
            </a:r>
            <a:r>
              <a:rPr lang="fr-FR"/>
              <a:t> votes.</a:t>
            </a:r>
          </a:p>
        </p:txBody>
      </p:sp>
    </p:spTree>
    <p:extLst>
      <p:ext uri="{BB962C8B-B14F-4D97-AF65-F5344CB8AC3E}">
        <p14:creationId xmlns:p14="http://schemas.microsoft.com/office/powerpoint/2010/main" val="20478262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1B30B683-2561-1336-0355-45F887DC933A}"/>
              </a:ext>
            </a:extLst>
          </p:cNvPr>
          <p:cNvSpPr/>
          <p:nvPr/>
        </p:nvSpPr>
        <p:spPr>
          <a:xfrm>
            <a:off x="-502693" y="-147638"/>
            <a:ext cx="13197385" cy="813463"/>
          </a:xfrm>
          <a:prstGeom prst="roundRect">
            <a:avLst/>
          </a:prstGeom>
          <a:solidFill>
            <a:srgbClr val="1E4E7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0509FF19-AB40-D399-D8B7-674C9E795983}"/>
              </a:ext>
            </a:extLst>
          </p:cNvPr>
          <p:cNvSpPr/>
          <p:nvPr/>
        </p:nvSpPr>
        <p:spPr>
          <a:xfrm>
            <a:off x="0" y="6418270"/>
            <a:ext cx="12192000" cy="44219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88633189-CE4F-79A7-11FC-601C44907E57}"/>
              </a:ext>
            </a:extLst>
          </p:cNvPr>
          <p:cNvSpPr/>
          <p:nvPr/>
        </p:nvSpPr>
        <p:spPr>
          <a:xfrm>
            <a:off x="11766540" y="6427694"/>
            <a:ext cx="1295400" cy="442192"/>
          </a:xfrm>
          <a:prstGeom prst="roundRect">
            <a:avLst/>
          </a:prstGeom>
          <a:solidFill>
            <a:srgbClr val="1E4E7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Slide Number Placeholder 14">
            <a:extLst>
              <a:ext uri="{FF2B5EF4-FFF2-40B4-BE49-F238E27FC236}">
                <a16:creationId xmlns:a16="http://schemas.microsoft.com/office/drawing/2014/main" id="{CA74CDBE-59C8-BE29-27E8-7B632516F223}"/>
              </a:ext>
            </a:extLst>
          </p:cNvPr>
          <p:cNvSpPr txBox="1">
            <a:spLocks/>
          </p:cNvSpPr>
          <p:nvPr/>
        </p:nvSpPr>
        <p:spPr>
          <a:xfrm>
            <a:off x="94488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269B085-F50D-3D40-84DF-5D5C847C5A78}" type="slidenum">
              <a:rPr lang="fr-FR" b="1" smtClean="0">
                <a:solidFill>
                  <a:schemeClr val="bg1"/>
                </a:solidFill>
              </a:rPr>
              <a:pPr/>
              <a:t>10</a:t>
            </a:fld>
            <a:endParaRPr lang="fr-FR" b="1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2411E6D-AB8A-88A0-A8CB-5E2D0E7B6E71}"/>
              </a:ext>
            </a:extLst>
          </p:cNvPr>
          <p:cNvSpPr txBox="1"/>
          <p:nvPr/>
        </p:nvSpPr>
        <p:spPr>
          <a:xfrm>
            <a:off x="263460" y="31647"/>
            <a:ext cx="9077310" cy="506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fr-FR" sz="2000" b="1">
                <a:solidFill>
                  <a:schemeClr val="bg1"/>
                </a:solidFill>
              </a:rPr>
              <a:t>Lesson 3 : One </a:t>
            </a:r>
            <a:r>
              <a:rPr lang="fr-FR" sz="2000" b="1" err="1">
                <a:solidFill>
                  <a:schemeClr val="bg1"/>
                </a:solidFill>
              </a:rPr>
              <a:t>existing</a:t>
            </a:r>
            <a:r>
              <a:rPr lang="fr-FR" sz="2000" b="1">
                <a:solidFill>
                  <a:schemeClr val="bg1"/>
                </a:solidFill>
              </a:rPr>
              <a:t> </a:t>
            </a:r>
            <a:r>
              <a:rPr lang="fr-FR" sz="2000" b="1" err="1">
                <a:solidFill>
                  <a:schemeClr val="bg1"/>
                </a:solidFill>
              </a:rPr>
              <a:t>correlation</a:t>
            </a:r>
            <a:r>
              <a:rPr lang="fr-FR" sz="2000" b="1">
                <a:solidFill>
                  <a:schemeClr val="bg1"/>
                </a:solidFill>
              </a:rPr>
              <a:t> : S&amp;D and </a:t>
            </a:r>
            <a:r>
              <a:rPr lang="fr-FR" sz="2000" b="1" err="1">
                <a:solidFill>
                  <a:schemeClr val="bg1"/>
                </a:solidFill>
              </a:rPr>
              <a:t>Renew</a:t>
            </a:r>
            <a:endParaRPr lang="en-FR" sz="2000" b="1">
              <a:solidFill>
                <a:schemeClr val="bg1"/>
              </a:solidFill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2FBC2EC9-AA2B-4FE8-A39C-C2F0920E7572}"/>
              </a:ext>
            </a:extLst>
          </p:cNvPr>
          <p:cNvSpPr txBox="1"/>
          <p:nvPr/>
        </p:nvSpPr>
        <p:spPr>
          <a:xfrm>
            <a:off x="6847511" y="1720840"/>
            <a:ext cx="498651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itchFamily="2" charset="2"/>
              <a:buChar char="v"/>
            </a:pPr>
            <a:r>
              <a:rPr lang="fr-FR"/>
              <a:t>A </a:t>
            </a:r>
            <a:r>
              <a:rPr lang="fr-FR" err="1"/>
              <a:t>proximity</a:t>
            </a:r>
            <a:r>
              <a:rPr lang="fr-FR"/>
              <a:t> in the speeches </a:t>
            </a:r>
            <a:r>
              <a:rPr lang="fr-FR" err="1"/>
              <a:t>proved</a:t>
            </a:r>
            <a:r>
              <a:rPr lang="fr-FR"/>
              <a:t> by </a:t>
            </a:r>
            <a:r>
              <a:rPr lang="fr-FR" err="1"/>
              <a:t>our</a:t>
            </a:r>
            <a:r>
              <a:rPr lang="fr-FR"/>
              <a:t> </a:t>
            </a:r>
            <a:r>
              <a:rPr lang="fr-FR" err="1"/>
              <a:t>study</a:t>
            </a:r>
            <a:r>
              <a:rPr lang="fr-FR"/>
              <a:t> (R</a:t>
            </a:r>
            <a:r>
              <a:rPr lang="fr-FR" baseline="30000"/>
              <a:t>2</a:t>
            </a:r>
            <a:r>
              <a:rPr lang="fr-FR"/>
              <a:t>&gt;60% in the </a:t>
            </a:r>
            <a:r>
              <a:rPr lang="fr-FR" err="1"/>
              <a:t>political</a:t>
            </a:r>
            <a:r>
              <a:rPr lang="fr-FR"/>
              <a:t> </a:t>
            </a:r>
            <a:r>
              <a:rPr lang="fr-FR" err="1"/>
              <a:t>field</a:t>
            </a:r>
            <a:r>
              <a:rPr lang="fr-FR"/>
              <a:t> </a:t>
            </a:r>
            <a:r>
              <a:rPr lang="fr-FR" err="1"/>
              <a:t>is</a:t>
            </a:r>
            <a:r>
              <a:rPr lang="fr-FR"/>
              <a:t> an efficient proof of </a:t>
            </a:r>
            <a:r>
              <a:rPr lang="fr-FR" err="1"/>
              <a:t>correlation</a:t>
            </a:r>
            <a:r>
              <a:rPr lang="fr-FR"/>
              <a:t>)</a:t>
            </a:r>
          </a:p>
          <a:p>
            <a:pPr marL="285750" indent="-285750" algn="just">
              <a:buFont typeface="Wingdings" pitchFamily="2" charset="2"/>
              <a:buChar char="v"/>
            </a:pPr>
            <a:endParaRPr lang="fr-FR"/>
          </a:p>
          <a:p>
            <a:pPr marL="285750" indent="-285750" algn="just">
              <a:buFont typeface="Wingdings" pitchFamily="2" charset="2"/>
              <a:buChar char="v"/>
            </a:pPr>
            <a:r>
              <a:rPr lang="fr-FR" err="1"/>
              <a:t>Concerning</a:t>
            </a:r>
            <a:r>
              <a:rPr lang="fr-FR"/>
              <a:t> the votes </a:t>
            </a:r>
            <a:r>
              <a:rPr lang="fr-FR" err="1"/>
              <a:t>where</a:t>
            </a:r>
            <a:r>
              <a:rPr lang="fr-FR"/>
              <a:t> the </a:t>
            </a:r>
            <a:r>
              <a:rPr lang="fr-FR" err="1"/>
              <a:t>political</a:t>
            </a:r>
            <a:r>
              <a:rPr lang="fr-FR"/>
              <a:t> </a:t>
            </a:r>
            <a:r>
              <a:rPr lang="fr-FR" err="1"/>
              <a:t>view</a:t>
            </a:r>
            <a:r>
              <a:rPr lang="fr-FR"/>
              <a:t> of the </a:t>
            </a:r>
            <a:r>
              <a:rPr lang="fr-FR" err="1"/>
              <a:t>two</a:t>
            </a:r>
            <a:r>
              <a:rPr lang="fr-FR"/>
              <a:t> groups are </a:t>
            </a:r>
            <a:r>
              <a:rPr lang="fr-FR" err="1"/>
              <a:t>clearly</a:t>
            </a:r>
            <a:r>
              <a:rPr lang="fr-FR"/>
              <a:t> </a:t>
            </a:r>
            <a:r>
              <a:rPr lang="fr-FR" err="1"/>
              <a:t>defined</a:t>
            </a:r>
            <a:r>
              <a:rPr lang="fr-FR"/>
              <a:t> (more </a:t>
            </a:r>
            <a:r>
              <a:rPr lang="fr-FR" err="1"/>
              <a:t>than</a:t>
            </a:r>
            <a:r>
              <a:rPr lang="fr-FR"/>
              <a:t> 75% of vote for or </a:t>
            </a:r>
            <a:r>
              <a:rPr lang="fr-FR" err="1"/>
              <a:t>against</a:t>
            </a:r>
            <a:r>
              <a:rPr lang="fr-FR"/>
              <a:t> the </a:t>
            </a:r>
            <a:r>
              <a:rPr lang="fr-FR" err="1"/>
              <a:t>text</a:t>
            </a:r>
            <a:r>
              <a:rPr lang="fr-FR"/>
              <a:t>), </a:t>
            </a:r>
            <a:r>
              <a:rPr lang="fr-FR" err="1"/>
              <a:t>clear</a:t>
            </a:r>
            <a:r>
              <a:rPr lang="fr-FR"/>
              <a:t> </a:t>
            </a:r>
            <a:r>
              <a:rPr lang="fr-FR" err="1"/>
              <a:t>proximity</a:t>
            </a:r>
            <a:r>
              <a:rPr lang="fr-FR"/>
              <a:t>.</a:t>
            </a:r>
          </a:p>
          <a:p>
            <a:pPr marL="285750" indent="-285750" algn="just">
              <a:buFont typeface="Wingdings" pitchFamily="2" charset="2"/>
              <a:buChar char="v"/>
            </a:pPr>
            <a:endParaRPr lang="fr-FR"/>
          </a:p>
          <a:p>
            <a:pPr marL="285750" indent="-285750" algn="just">
              <a:buFont typeface="Wingdings" pitchFamily="2" charset="2"/>
              <a:buChar char="v"/>
            </a:pPr>
            <a:r>
              <a:rPr lang="fr-FR"/>
              <a:t>This can looks </a:t>
            </a:r>
            <a:r>
              <a:rPr lang="fr-FR" err="1"/>
              <a:t>quite</a:t>
            </a:r>
            <a:r>
              <a:rPr lang="fr-FR"/>
              <a:t> </a:t>
            </a:r>
            <a:r>
              <a:rPr lang="fr-FR" err="1"/>
              <a:t>strange</a:t>
            </a:r>
            <a:r>
              <a:rPr lang="fr-FR"/>
              <a:t> </a:t>
            </a:r>
            <a:r>
              <a:rPr lang="fr-FR" err="1"/>
              <a:t>from</a:t>
            </a:r>
            <a:r>
              <a:rPr lang="fr-FR"/>
              <a:t> France, but </a:t>
            </a:r>
            <a:r>
              <a:rPr lang="fr-FR" err="1"/>
              <a:t>is</a:t>
            </a:r>
            <a:r>
              <a:rPr lang="fr-FR"/>
              <a:t> more </a:t>
            </a:r>
            <a:r>
              <a:rPr lang="fr-FR" err="1"/>
              <a:t>logical</a:t>
            </a:r>
            <a:r>
              <a:rPr lang="fr-FR"/>
              <a:t> in the EU, </a:t>
            </a:r>
            <a:r>
              <a:rPr lang="fr-FR" err="1"/>
              <a:t>because</a:t>
            </a:r>
            <a:r>
              <a:rPr lang="fr-FR"/>
              <a:t> of the central position of </a:t>
            </a:r>
            <a:r>
              <a:rPr lang="fr-FR" err="1"/>
              <a:t>this</a:t>
            </a:r>
            <a:r>
              <a:rPr lang="fr-FR"/>
              <a:t> </a:t>
            </a:r>
            <a:r>
              <a:rPr lang="fr-FR" err="1"/>
              <a:t>two</a:t>
            </a:r>
            <a:r>
              <a:rPr lang="fr-FR"/>
              <a:t> groups in the </a:t>
            </a:r>
            <a:r>
              <a:rPr lang="fr-FR" err="1"/>
              <a:t>political</a:t>
            </a:r>
            <a:r>
              <a:rPr lang="fr-FR"/>
              <a:t> </a:t>
            </a:r>
            <a:r>
              <a:rPr lang="fr-FR" err="1"/>
              <a:t>landscape</a:t>
            </a:r>
            <a:r>
              <a:rPr lang="fr-FR"/>
              <a:t>.</a:t>
            </a:r>
          </a:p>
          <a:p>
            <a:pPr marL="285750" indent="-285750" algn="just">
              <a:buFont typeface="Wingdings" pitchFamily="2" charset="2"/>
              <a:buChar char="v"/>
            </a:pPr>
            <a:endParaRPr lang="fr-FR"/>
          </a:p>
          <a:p>
            <a:pPr marL="285750" indent="-285750" algn="just">
              <a:buFont typeface="Wingdings" pitchFamily="2" charset="2"/>
              <a:buChar char="v"/>
            </a:pPr>
            <a:endParaRPr lang="fr-FR"/>
          </a:p>
        </p:txBody>
      </p:sp>
      <p:pic>
        <p:nvPicPr>
          <p:cNvPr id="2" name="Picture 6" descr="A graph with a red line and blue dots&#10;&#10;Description automatically generated">
            <a:extLst>
              <a:ext uri="{FF2B5EF4-FFF2-40B4-BE49-F238E27FC236}">
                <a16:creationId xmlns:a16="http://schemas.microsoft.com/office/drawing/2014/main" id="{3A47D71B-FDFD-F1A9-C8A1-2A9D36CEE6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511" y="1191896"/>
            <a:ext cx="6303010" cy="4751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8069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1B30B683-2561-1336-0355-45F887DC933A}"/>
              </a:ext>
            </a:extLst>
          </p:cNvPr>
          <p:cNvSpPr/>
          <p:nvPr/>
        </p:nvSpPr>
        <p:spPr>
          <a:xfrm>
            <a:off x="-502693" y="-147638"/>
            <a:ext cx="13197385" cy="813463"/>
          </a:xfrm>
          <a:prstGeom prst="roundRect">
            <a:avLst/>
          </a:prstGeom>
          <a:solidFill>
            <a:srgbClr val="1E4E7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0509FF19-AB40-D399-D8B7-674C9E795983}"/>
              </a:ext>
            </a:extLst>
          </p:cNvPr>
          <p:cNvSpPr/>
          <p:nvPr/>
        </p:nvSpPr>
        <p:spPr>
          <a:xfrm>
            <a:off x="0" y="6418270"/>
            <a:ext cx="12192000" cy="44219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88633189-CE4F-79A7-11FC-601C44907E57}"/>
              </a:ext>
            </a:extLst>
          </p:cNvPr>
          <p:cNvSpPr/>
          <p:nvPr/>
        </p:nvSpPr>
        <p:spPr>
          <a:xfrm>
            <a:off x="11766540" y="6427694"/>
            <a:ext cx="1295400" cy="442192"/>
          </a:xfrm>
          <a:prstGeom prst="roundRect">
            <a:avLst/>
          </a:prstGeom>
          <a:solidFill>
            <a:srgbClr val="1E4E7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Slide Number Placeholder 14">
            <a:extLst>
              <a:ext uri="{FF2B5EF4-FFF2-40B4-BE49-F238E27FC236}">
                <a16:creationId xmlns:a16="http://schemas.microsoft.com/office/drawing/2014/main" id="{CA74CDBE-59C8-BE29-27E8-7B632516F223}"/>
              </a:ext>
            </a:extLst>
          </p:cNvPr>
          <p:cNvSpPr txBox="1">
            <a:spLocks/>
          </p:cNvSpPr>
          <p:nvPr/>
        </p:nvSpPr>
        <p:spPr>
          <a:xfrm>
            <a:off x="94488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269B085-F50D-3D40-84DF-5D5C847C5A78}" type="slidenum">
              <a:rPr lang="fr-FR" b="1" smtClean="0">
                <a:solidFill>
                  <a:schemeClr val="bg1"/>
                </a:solidFill>
              </a:rPr>
              <a:pPr/>
              <a:t>11</a:t>
            </a:fld>
            <a:endParaRPr lang="fr-FR" b="1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2411E6D-AB8A-88A0-A8CB-5E2D0E7B6E71}"/>
              </a:ext>
            </a:extLst>
          </p:cNvPr>
          <p:cNvSpPr txBox="1"/>
          <p:nvPr/>
        </p:nvSpPr>
        <p:spPr>
          <a:xfrm>
            <a:off x="263460" y="31647"/>
            <a:ext cx="9077310" cy="506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fr-FR" sz="2000" b="1">
                <a:solidFill>
                  <a:schemeClr val="bg1"/>
                </a:solidFill>
              </a:rPr>
              <a:t>Conclusion : </a:t>
            </a:r>
            <a:r>
              <a:rPr lang="fr-FR" sz="2000" b="1" err="1">
                <a:solidFill>
                  <a:schemeClr val="bg1"/>
                </a:solidFill>
              </a:rPr>
              <a:t>What</a:t>
            </a:r>
            <a:r>
              <a:rPr lang="fr-FR" sz="2000" b="1">
                <a:solidFill>
                  <a:schemeClr val="bg1"/>
                </a:solidFill>
              </a:rPr>
              <a:t> about a </a:t>
            </a:r>
            <a:r>
              <a:rPr lang="fr-FR" sz="2000" b="1" err="1">
                <a:solidFill>
                  <a:schemeClr val="bg1"/>
                </a:solidFill>
              </a:rPr>
              <a:t>third</a:t>
            </a:r>
            <a:r>
              <a:rPr lang="fr-FR" sz="2000" b="1">
                <a:solidFill>
                  <a:schemeClr val="bg1"/>
                </a:solidFill>
              </a:rPr>
              <a:t> </a:t>
            </a:r>
            <a:r>
              <a:rPr lang="fr-FR" sz="2000" b="1" err="1">
                <a:solidFill>
                  <a:schemeClr val="bg1"/>
                </a:solidFill>
              </a:rPr>
              <a:t>approach</a:t>
            </a:r>
            <a:r>
              <a:rPr lang="fr-FR" sz="2000" b="1">
                <a:solidFill>
                  <a:schemeClr val="bg1"/>
                </a:solidFill>
              </a:rPr>
              <a:t> </a:t>
            </a:r>
            <a:r>
              <a:rPr lang="fr-FR" sz="2000" b="1" err="1">
                <a:solidFill>
                  <a:schemeClr val="bg1"/>
                </a:solidFill>
              </a:rPr>
              <a:t>with</a:t>
            </a:r>
            <a:r>
              <a:rPr lang="fr-FR" sz="2000" b="1">
                <a:solidFill>
                  <a:schemeClr val="bg1"/>
                </a:solidFill>
              </a:rPr>
              <a:t> multiple </a:t>
            </a:r>
            <a:r>
              <a:rPr lang="fr-FR" sz="2000" b="1" err="1">
                <a:solidFill>
                  <a:schemeClr val="bg1"/>
                </a:solidFill>
              </a:rPr>
              <a:t>regression</a:t>
            </a:r>
            <a:r>
              <a:rPr lang="fr-FR" sz="2000" b="1">
                <a:solidFill>
                  <a:schemeClr val="bg1"/>
                </a:solidFill>
              </a:rPr>
              <a:t> ?</a:t>
            </a:r>
            <a:endParaRPr lang="en-FR" sz="2000" b="1">
              <a:solidFill>
                <a:schemeClr val="bg1"/>
              </a:solidFill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DD6AD73A-E028-F6D5-6DFE-B365E104D061}"/>
              </a:ext>
            </a:extLst>
          </p:cNvPr>
          <p:cNvSpPr txBox="1"/>
          <p:nvPr/>
        </p:nvSpPr>
        <p:spPr>
          <a:xfrm>
            <a:off x="6804506" y="1305341"/>
            <a:ext cx="507252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fr-FR" dirty="0" err="1"/>
              <a:t>While</a:t>
            </a:r>
            <a:r>
              <a:rPr lang="fr-FR" dirty="0"/>
              <a:t> </a:t>
            </a:r>
            <a:r>
              <a:rPr lang="fr-FR" dirty="0" err="1"/>
              <a:t>linear</a:t>
            </a:r>
            <a:r>
              <a:rPr lang="fr-FR" dirty="0"/>
              <a:t> </a:t>
            </a:r>
            <a:r>
              <a:rPr lang="fr-FR" dirty="0" err="1"/>
              <a:t>regression</a:t>
            </a:r>
            <a:r>
              <a:rPr lang="fr-FR" dirty="0"/>
              <a:t> </a:t>
            </a:r>
            <a:r>
              <a:rPr lang="fr-FR" dirty="0" err="1"/>
              <a:t>gives</a:t>
            </a:r>
            <a:r>
              <a:rPr lang="fr-FR" dirty="0"/>
              <a:t> no </a:t>
            </a:r>
            <a:r>
              <a:rPr lang="fr-FR" dirty="0" err="1"/>
              <a:t>proper</a:t>
            </a:r>
            <a:r>
              <a:rPr lang="fr-FR" dirty="0"/>
              <a:t> </a:t>
            </a:r>
            <a:r>
              <a:rPr lang="fr-FR" dirty="0" err="1"/>
              <a:t>results</a:t>
            </a:r>
            <a:r>
              <a:rPr lang="fr-FR" dirty="0"/>
              <a:t> about </a:t>
            </a:r>
            <a:r>
              <a:rPr lang="fr-FR" dirty="0" err="1"/>
              <a:t>potential</a:t>
            </a:r>
            <a:r>
              <a:rPr lang="fr-FR" dirty="0"/>
              <a:t> </a:t>
            </a:r>
            <a:r>
              <a:rPr lang="fr-FR" dirty="0" err="1"/>
              <a:t>correlation</a:t>
            </a:r>
            <a:r>
              <a:rPr lang="fr-FR" dirty="0"/>
              <a:t> </a:t>
            </a:r>
            <a:r>
              <a:rPr lang="fr-FR" dirty="0" err="1"/>
              <a:t>between</a:t>
            </a:r>
            <a:r>
              <a:rPr lang="fr-FR" dirty="0"/>
              <a:t> the </a:t>
            </a:r>
            <a:r>
              <a:rPr lang="fr-FR" dirty="0" err="1"/>
              <a:t>dfferent</a:t>
            </a:r>
            <a:r>
              <a:rPr lang="fr-FR" dirty="0"/>
              <a:t> </a:t>
            </a:r>
            <a:r>
              <a:rPr lang="fr-FR" dirty="0" err="1"/>
              <a:t>political</a:t>
            </a:r>
            <a:r>
              <a:rPr lang="fr-FR" dirty="0"/>
              <a:t> groups,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would</a:t>
            </a:r>
            <a:r>
              <a:rPr lang="fr-FR" dirty="0"/>
              <a:t> </a:t>
            </a:r>
            <a:r>
              <a:rPr lang="fr-FR" dirty="0" err="1"/>
              <a:t>make</a:t>
            </a:r>
            <a:r>
              <a:rPr lang="fr-FR" dirty="0"/>
              <a:t> no </a:t>
            </a:r>
            <a:r>
              <a:rPr lang="fr-FR" dirty="0" err="1"/>
              <a:t>sense</a:t>
            </a:r>
            <a:r>
              <a:rPr lang="fr-FR" dirty="0"/>
              <a:t> to </a:t>
            </a:r>
            <a:r>
              <a:rPr lang="fr-FR" dirty="0" err="1"/>
              <a:t>conclude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no </a:t>
            </a:r>
            <a:r>
              <a:rPr lang="fr-FR" dirty="0" err="1"/>
              <a:t>proximity</a:t>
            </a:r>
            <a:r>
              <a:rPr lang="fr-FR" dirty="0"/>
              <a:t> can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find</a:t>
            </a:r>
            <a:r>
              <a:rPr lang="fr-FR" dirty="0"/>
              <a:t> </a:t>
            </a:r>
            <a:r>
              <a:rPr lang="fr-FR" dirty="0" err="1"/>
              <a:t>between</a:t>
            </a:r>
            <a:r>
              <a:rPr lang="fr-FR" dirty="0"/>
              <a:t> all groups in the </a:t>
            </a:r>
            <a:r>
              <a:rPr lang="fr-FR" dirty="0" err="1"/>
              <a:t>Parliament</a:t>
            </a:r>
            <a:endParaRPr lang="fr-FR" dirty="0"/>
          </a:p>
          <a:p>
            <a:endParaRPr lang="fr-FR" dirty="0"/>
          </a:p>
          <a:p>
            <a:pPr marL="285750" indent="-285750">
              <a:buFont typeface="Wingdings" pitchFamily="2" charset="2"/>
              <a:buChar char="v"/>
            </a:pPr>
            <a:r>
              <a:rPr lang="fr-FR" dirty="0"/>
              <a:t>As a </a:t>
            </a:r>
            <a:r>
              <a:rPr lang="fr-FR" dirty="0" err="1"/>
              <a:t>result</a:t>
            </a:r>
            <a:r>
              <a:rPr lang="fr-FR" dirty="0"/>
              <a:t>,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would</a:t>
            </a:r>
            <a:r>
              <a:rPr lang="fr-FR" dirty="0"/>
              <a:t> </a:t>
            </a:r>
            <a:r>
              <a:rPr lang="fr-FR" dirty="0" err="1"/>
              <a:t>need</a:t>
            </a:r>
            <a:r>
              <a:rPr lang="fr-FR" dirty="0"/>
              <a:t> more solutions to </a:t>
            </a:r>
            <a:r>
              <a:rPr lang="fr-FR" dirty="0" err="1"/>
              <a:t>find</a:t>
            </a:r>
            <a:r>
              <a:rPr lang="fr-FR" dirty="0"/>
              <a:t> links </a:t>
            </a:r>
            <a:r>
              <a:rPr lang="fr-FR" dirty="0" err="1"/>
              <a:t>between</a:t>
            </a:r>
            <a:r>
              <a:rPr lang="fr-FR" dirty="0"/>
              <a:t> votes of more </a:t>
            </a:r>
            <a:r>
              <a:rPr lang="fr-FR" dirty="0" err="1"/>
              <a:t>than</a:t>
            </a:r>
            <a:r>
              <a:rPr lang="fr-FR" dirty="0"/>
              <a:t> </a:t>
            </a:r>
            <a:r>
              <a:rPr lang="fr-FR" dirty="0" err="1"/>
              <a:t>two</a:t>
            </a:r>
            <a:r>
              <a:rPr lang="fr-FR" dirty="0"/>
              <a:t> </a:t>
            </a:r>
            <a:r>
              <a:rPr lang="fr-FR" dirty="0" err="1"/>
              <a:t>political</a:t>
            </a:r>
            <a:r>
              <a:rPr lang="fr-FR" dirty="0"/>
              <a:t> groups. </a:t>
            </a:r>
          </a:p>
          <a:p>
            <a:pPr marL="285750" indent="-285750">
              <a:buFont typeface="Wingdings" pitchFamily="2" charset="2"/>
              <a:buChar char="v"/>
            </a:pPr>
            <a:endParaRPr lang="fr-FR" dirty="0"/>
          </a:p>
          <a:p>
            <a:pPr marL="285750" indent="-285750">
              <a:buFont typeface="Wingdings" pitchFamily="2" charset="2"/>
              <a:buChar char="v"/>
            </a:pPr>
            <a:r>
              <a:rPr lang="fr-FR" dirty="0"/>
              <a:t>Multiple </a:t>
            </a:r>
            <a:r>
              <a:rPr lang="fr-FR" dirty="0" err="1"/>
              <a:t>regression</a:t>
            </a:r>
            <a:r>
              <a:rPr lang="fr-FR" dirty="0"/>
              <a:t> </a:t>
            </a:r>
            <a:r>
              <a:rPr lang="fr-FR" dirty="0" err="1"/>
              <a:t>could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a solution. For </a:t>
            </a:r>
            <a:r>
              <a:rPr lang="fr-FR" dirty="0" err="1"/>
              <a:t>example</a:t>
            </a:r>
            <a:r>
              <a:rPr lang="fr-FR" dirty="0"/>
              <a:t>,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tested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S&amp;D as </a:t>
            </a:r>
            <a:r>
              <a:rPr lang="fr-FR" dirty="0" err="1"/>
              <a:t>dependent</a:t>
            </a:r>
            <a:r>
              <a:rPr lang="fr-FR" dirty="0"/>
              <a:t> variable and Les Verts/ALE et </a:t>
            </a:r>
            <a:r>
              <a:rPr lang="fr-FR" dirty="0" err="1"/>
              <a:t>Renew</a:t>
            </a:r>
            <a:r>
              <a:rPr lang="fr-FR" dirty="0"/>
              <a:t> as </a:t>
            </a:r>
            <a:r>
              <a:rPr lang="fr-FR" dirty="0" err="1"/>
              <a:t>independent</a:t>
            </a:r>
            <a:r>
              <a:rPr lang="fr-FR" dirty="0"/>
              <a:t> variables. The R</a:t>
            </a:r>
            <a:r>
              <a:rPr lang="fr-FR" baseline="30000" dirty="0"/>
              <a:t>2</a:t>
            </a:r>
            <a:r>
              <a:rPr lang="fr-FR" dirty="0"/>
              <a:t> of 0,79 shows a </a:t>
            </a:r>
            <a:r>
              <a:rPr lang="fr-FR" dirty="0" err="1"/>
              <a:t>strong</a:t>
            </a:r>
            <a:r>
              <a:rPr lang="fr-FR" dirty="0"/>
              <a:t> fit</a:t>
            </a:r>
          </a:p>
        </p:txBody>
      </p:sp>
      <p:pic>
        <p:nvPicPr>
          <p:cNvPr id="5" name="Picture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F2DF2504-BB2A-0603-C0F6-6B8F996A07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660" y="1997839"/>
            <a:ext cx="6177915" cy="2862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4767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1B30B683-2561-1336-0355-45F887DC933A}"/>
              </a:ext>
            </a:extLst>
          </p:cNvPr>
          <p:cNvSpPr/>
          <p:nvPr/>
        </p:nvSpPr>
        <p:spPr>
          <a:xfrm>
            <a:off x="-502693" y="-147638"/>
            <a:ext cx="13197385" cy="813463"/>
          </a:xfrm>
          <a:prstGeom prst="roundRect">
            <a:avLst/>
          </a:prstGeom>
          <a:solidFill>
            <a:srgbClr val="1E4E7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0509FF19-AB40-D399-D8B7-674C9E795983}"/>
              </a:ext>
            </a:extLst>
          </p:cNvPr>
          <p:cNvSpPr/>
          <p:nvPr/>
        </p:nvSpPr>
        <p:spPr>
          <a:xfrm>
            <a:off x="0" y="6418270"/>
            <a:ext cx="12192000" cy="44219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88633189-CE4F-79A7-11FC-601C44907E57}"/>
              </a:ext>
            </a:extLst>
          </p:cNvPr>
          <p:cNvSpPr/>
          <p:nvPr/>
        </p:nvSpPr>
        <p:spPr>
          <a:xfrm>
            <a:off x="11766540" y="6427694"/>
            <a:ext cx="1295400" cy="442192"/>
          </a:xfrm>
          <a:prstGeom prst="roundRect">
            <a:avLst/>
          </a:prstGeom>
          <a:solidFill>
            <a:srgbClr val="1E4E7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Slide Number Placeholder 14">
            <a:extLst>
              <a:ext uri="{FF2B5EF4-FFF2-40B4-BE49-F238E27FC236}">
                <a16:creationId xmlns:a16="http://schemas.microsoft.com/office/drawing/2014/main" id="{CA74CDBE-59C8-BE29-27E8-7B632516F223}"/>
              </a:ext>
            </a:extLst>
          </p:cNvPr>
          <p:cNvSpPr txBox="1">
            <a:spLocks/>
          </p:cNvSpPr>
          <p:nvPr/>
        </p:nvSpPr>
        <p:spPr>
          <a:xfrm>
            <a:off x="94488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269B085-F50D-3D40-84DF-5D5C847C5A78}" type="slidenum">
              <a:rPr lang="fr-FR" b="1" smtClean="0">
                <a:solidFill>
                  <a:schemeClr val="bg1"/>
                </a:solidFill>
              </a:rPr>
              <a:pPr/>
              <a:t>1</a:t>
            </a:fld>
            <a:endParaRPr lang="fr-FR" b="1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2411E6D-AB8A-88A0-A8CB-5E2D0E7B6E71}"/>
              </a:ext>
            </a:extLst>
          </p:cNvPr>
          <p:cNvSpPr txBox="1"/>
          <p:nvPr/>
        </p:nvSpPr>
        <p:spPr>
          <a:xfrm>
            <a:off x="263460" y="137014"/>
            <a:ext cx="69310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fr-FR" sz="2000" b="1" dirty="0">
                <a:solidFill>
                  <a:schemeClr val="bg1"/>
                </a:solidFill>
              </a:rPr>
              <a:t>Our questions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328541E-5141-05EE-CE6D-0037A5B4C212}"/>
              </a:ext>
            </a:extLst>
          </p:cNvPr>
          <p:cNvSpPr txBox="1"/>
          <p:nvPr/>
        </p:nvSpPr>
        <p:spPr>
          <a:xfrm>
            <a:off x="263460" y="916344"/>
            <a:ext cx="82709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fr-FR" b="1" u="sng" dirty="0"/>
              <a:t>Question</a:t>
            </a:r>
            <a:r>
              <a:rPr lang="fr-FR" b="1" dirty="0"/>
              <a:t>: </a:t>
            </a:r>
            <a:r>
              <a:rPr lang="fr-FR" b="1" dirty="0" err="1"/>
              <a:t>What</a:t>
            </a:r>
            <a:r>
              <a:rPr lang="fr-FR" b="1" dirty="0"/>
              <a:t> </a:t>
            </a:r>
            <a:r>
              <a:rPr lang="fr-FR" b="1" dirty="0" err="1"/>
              <a:t>is</a:t>
            </a:r>
            <a:r>
              <a:rPr lang="fr-FR" b="1" dirty="0"/>
              <a:t> the </a:t>
            </a:r>
            <a:r>
              <a:rPr lang="fr-FR" b="1" dirty="0" err="1"/>
              <a:t>proximity</a:t>
            </a:r>
            <a:r>
              <a:rPr lang="fr-FR" b="1" dirty="0"/>
              <a:t> of </a:t>
            </a:r>
            <a:r>
              <a:rPr lang="fr-FR" b="1" dirty="0" err="1"/>
              <a:t>political</a:t>
            </a:r>
            <a:r>
              <a:rPr lang="fr-FR" b="1" dirty="0"/>
              <a:t> parties in the </a:t>
            </a:r>
            <a:r>
              <a:rPr lang="fr-FR" b="1" dirty="0" err="1"/>
              <a:t>European</a:t>
            </a:r>
            <a:r>
              <a:rPr lang="fr-FR" b="1" dirty="0"/>
              <a:t> </a:t>
            </a:r>
            <a:r>
              <a:rPr lang="fr-FR" b="1" dirty="0" err="1"/>
              <a:t>Parliment</a:t>
            </a:r>
            <a:r>
              <a:rPr lang="fr-FR" b="1" dirty="0"/>
              <a:t> 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02D4D5D-3352-242D-884F-F44811CA283B}"/>
              </a:ext>
            </a:extLst>
          </p:cNvPr>
          <p:cNvSpPr txBox="1"/>
          <p:nvPr/>
        </p:nvSpPr>
        <p:spPr>
          <a:xfrm>
            <a:off x="263460" y="1344579"/>
            <a:ext cx="75978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FR" dirty="0"/>
              <a:t>Can we identify correlations among the politicial parties by analysing historical votes in plenary sessions?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FR" dirty="0"/>
              <a:t>Can we predict a party’s vote using a prediction model?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AB2471-1C61-6CDB-FA08-A9DDAB956FB0}"/>
              </a:ext>
            </a:extLst>
          </p:cNvPr>
          <p:cNvSpPr txBox="1"/>
          <p:nvPr/>
        </p:nvSpPr>
        <p:spPr>
          <a:xfrm>
            <a:off x="263460" y="2433491"/>
            <a:ext cx="87408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fr-FR" b="1" u="sng" dirty="0"/>
              <a:t>Method</a:t>
            </a:r>
            <a:r>
              <a:rPr lang="fr-FR" b="1" dirty="0"/>
              <a:t>: </a:t>
            </a:r>
            <a:r>
              <a:rPr lang="fr-FR" b="1" dirty="0" err="1"/>
              <a:t>scrapping</a:t>
            </a:r>
            <a:r>
              <a:rPr lang="fr-FR" b="1" dirty="0"/>
              <a:t> the </a:t>
            </a:r>
            <a:r>
              <a:rPr lang="fr-FR" b="1" dirty="0" err="1"/>
              <a:t>European</a:t>
            </a:r>
            <a:r>
              <a:rPr lang="fr-FR" b="1" dirty="0"/>
              <a:t> </a:t>
            </a:r>
            <a:r>
              <a:rPr lang="fr-FR" b="1" dirty="0" err="1"/>
              <a:t>Parliment</a:t>
            </a:r>
            <a:r>
              <a:rPr lang="fr-FR" b="1" dirty="0"/>
              <a:t> Roll Call Votes and </a:t>
            </a:r>
            <a:r>
              <a:rPr lang="fr-FR" b="1" dirty="0" err="1"/>
              <a:t>make</a:t>
            </a:r>
            <a:r>
              <a:rPr lang="fr-FR" b="1" dirty="0"/>
              <a:t> a </a:t>
            </a:r>
            <a:r>
              <a:rPr lang="fr-FR" b="1" dirty="0" err="1"/>
              <a:t>prediction</a:t>
            </a:r>
            <a:r>
              <a:rPr lang="fr-FR" b="1" dirty="0"/>
              <a:t> model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F33829-C6CC-E351-A6DB-EA3A487DF25F}"/>
              </a:ext>
            </a:extLst>
          </p:cNvPr>
          <p:cNvSpPr txBox="1"/>
          <p:nvPr/>
        </p:nvSpPr>
        <p:spPr>
          <a:xfrm>
            <a:off x="263460" y="2866895"/>
            <a:ext cx="7597841" cy="3373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en-FR" dirty="0"/>
              <a:t>Scrapping the European Parli</a:t>
            </a:r>
            <a:r>
              <a:rPr lang="en-GB" dirty="0"/>
              <a:t>a</a:t>
            </a:r>
            <a:r>
              <a:rPr lang="en-FR" dirty="0"/>
              <a:t>ment roll call votes from the European Parli</a:t>
            </a:r>
            <a:r>
              <a:rPr lang="en-GB" dirty="0"/>
              <a:t>a</a:t>
            </a:r>
            <a:r>
              <a:rPr lang="en-FR" dirty="0"/>
              <a:t>ment website, loading them in an object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en-FR" dirty="0"/>
              <a:t>Sanitize and optimize dataframe obtained (i.e. anomalies and missing values, dimension)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en-FR" dirty="0"/>
              <a:t>Analyse dataframe by identifying correlations between variables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en-FR" dirty="0"/>
              <a:t>Select and apply a model that predicts target party votes using independent variables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en-GB" dirty="0"/>
              <a:t>G</a:t>
            </a:r>
            <a:r>
              <a:rPr lang="en-FR" dirty="0"/>
              <a:t>ather and analyse results</a:t>
            </a:r>
          </a:p>
        </p:txBody>
      </p:sp>
    </p:spTree>
    <p:extLst>
      <p:ext uri="{BB962C8B-B14F-4D97-AF65-F5344CB8AC3E}">
        <p14:creationId xmlns:p14="http://schemas.microsoft.com/office/powerpoint/2010/main" val="8732326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1B30B683-2561-1336-0355-45F887DC933A}"/>
              </a:ext>
            </a:extLst>
          </p:cNvPr>
          <p:cNvSpPr/>
          <p:nvPr/>
        </p:nvSpPr>
        <p:spPr>
          <a:xfrm>
            <a:off x="-502693" y="-147638"/>
            <a:ext cx="13197385" cy="813463"/>
          </a:xfrm>
          <a:prstGeom prst="roundRect">
            <a:avLst/>
          </a:prstGeom>
          <a:solidFill>
            <a:srgbClr val="1E4E7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0509FF19-AB40-D399-D8B7-674C9E795983}"/>
              </a:ext>
            </a:extLst>
          </p:cNvPr>
          <p:cNvSpPr/>
          <p:nvPr/>
        </p:nvSpPr>
        <p:spPr>
          <a:xfrm>
            <a:off x="0" y="6418270"/>
            <a:ext cx="12192000" cy="44219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88633189-CE4F-79A7-11FC-601C44907E57}"/>
              </a:ext>
            </a:extLst>
          </p:cNvPr>
          <p:cNvSpPr/>
          <p:nvPr/>
        </p:nvSpPr>
        <p:spPr>
          <a:xfrm>
            <a:off x="11766540" y="6427694"/>
            <a:ext cx="1295400" cy="442192"/>
          </a:xfrm>
          <a:prstGeom prst="roundRect">
            <a:avLst/>
          </a:prstGeom>
          <a:solidFill>
            <a:srgbClr val="1E4E7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Slide Number Placeholder 14">
            <a:extLst>
              <a:ext uri="{FF2B5EF4-FFF2-40B4-BE49-F238E27FC236}">
                <a16:creationId xmlns:a16="http://schemas.microsoft.com/office/drawing/2014/main" id="{CA74CDBE-59C8-BE29-27E8-7B632516F223}"/>
              </a:ext>
            </a:extLst>
          </p:cNvPr>
          <p:cNvSpPr txBox="1">
            <a:spLocks/>
          </p:cNvSpPr>
          <p:nvPr/>
        </p:nvSpPr>
        <p:spPr>
          <a:xfrm>
            <a:off x="94488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269B085-F50D-3D40-84DF-5D5C847C5A78}" type="slidenum">
              <a:rPr lang="fr-FR" b="1" smtClean="0">
                <a:solidFill>
                  <a:schemeClr val="bg1"/>
                </a:solidFill>
              </a:rPr>
              <a:pPr/>
              <a:t>2</a:t>
            </a:fld>
            <a:endParaRPr lang="fr-FR" b="1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2411E6D-AB8A-88A0-A8CB-5E2D0E7B6E71}"/>
              </a:ext>
            </a:extLst>
          </p:cNvPr>
          <p:cNvSpPr txBox="1"/>
          <p:nvPr/>
        </p:nvSpPr>
        <p:spPr>
          <a:xfrm>
            <a:off x="263460" y="31647"/>
            <a:ext cx="6931026" cy="506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FR" sz="2000" b="1" dirty="0">
                <a:solidFill>
                  <a:schemeClr val="bg1"/>
                </a:solidFill>
              </a:rPr>
              <a:t>Scrapping the European Parli</a:t>
            </a:r>
            <a:r>
              <a:rPr lang="en-GB" sz="2000" b="1" dirty="0">
                <a:solidFill>
                  <a:schemeClr val="bg1"/>
                </a:solidFill>
              </a:rPr>
              <a:t>a</a:t>
            </a:r>
            <a:r>
              <a:rPr lang="en-FR" sz="2000" b="1" dirty="0">
                <a:solidFill>
                  <a:schemeClr val="bg1"/>
                </a:solidFill>
              </a:rPr>
              <a:t>ment results of roll-call votes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605E1A89-999C-2ABE-2713-D4248C4837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6095" y="1462607"/>
            <a:ext cx="9370292" cy="4723391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4AD957B-4E72-579E-C747-4DBBEC29B3AA}"/>
              </a:ext>
            </a:extLst>
          </p:cNvPr>
          <p:cNvSpPr txBox="1"/>
          <p:nvPr/>
        </p:nvSpPr>
        <p:spPr>
          <a:xfrm>
            <a:off x="263460" y="916344"/>
            <a:ext cx="82709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fr-FR" b="1" dirty="0"/>
              <a:t>Structure of the </a:t>
            </a:r>
            <a:r>
              <a:rPr lang="fr-FR" b="1" dirty="0" err="1"/>
              <a:t>results</a:t>
            </a:r>
            <a:r>
              <a:rPr lang="fr-FR" b="1" dirty="0"/>
              <a:t> of roll-call votes page for </a:t>
            </a:r>
            <a:r>
              <a:rPr lang="fr-FR" b="1" dirty="0" err="1"/>
              <a:t>each</a:t>
            </a:r>
            <a:r>
              <a:rPr lang="fr-FR" b="1" dirty="0"/>
              <a:t> </a:t>
            </a:r>
            <a:r>
              <a:rPr lang="fr-FR" b="1" dirty="0" err="1"/>
              <a:t>plenary</a:t>
            </a:r>
            <a:endParaRPr lang="fr-FR" b="1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4C2822B-C243-558E-F6CA-55BE0D6B00D9}"/>
              </a:ext>
            </a:extLst>
          </p:cNvPr>
          <p:cNvSpPr/>
          <p:nvPr/>
        </p:nvSpPr>
        <p:spPr>
          <a:xfrm>
            <a:off x="2988942" y="3787795"/>
            <a:ext cx="1676400" cy="120316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EDBFC1C-DB52-91A7-1766-127A276FA29E}"/>
              </a:ext>
            </a:extLst>
          </p:cNvPr>
          <p:cNvSpPr/>
          <p:nvPr/>
        </p:nvSpPr>
        <p:spPr>
          <a:xfrm>
            <a:off x="2781254" y="4124084"/>
            <a:ext cx="9133106" cy="114351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1C2BE20-029B-4738-8DDA-D10B22726EBB}"/>
              </a:ext>
            </a:extLst>
          </p:cNvPr>
          <p:cNvCxnSpPr>
            <a:cxnSpLocks/>
            <a:stCxn id="32" idx="3"/>
          </p:cNvCxnSpPr>
          <p:nvPr/>
        </p:nvCxnSpPr>
        <p:spPr>
          <a:xfrm>
            <a:off x="2041848" y="3847953"/>
            <a:ext cx="575905" cy="448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53CE2A3D-15C0-7279-9E3A-04B13BC36D04}"/>
              </a:ext>
            </a:extLst>
          </p:cNvPr>
          <p:cNvSpPr/>
          <p:nvPr/>
        </p:nvSpPr>
        <p:spPr>
          <a:xfrm>
            <a:off x="2781255" y="5483569"/>
            <a:ext cx="9133106" cy="68400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17512903-4F2A-5DBC-F722-690B74DA67D6}"/>
              </a:ext>
            </a:extLst>
          </p:cNvPr>
          <p:cNvCxnSpPr>
            <a:cxnSpLocks/>
            <a:stCxn id="34" idx="3"/>
          </p:cNvCxnSpPr>
          <p:nvPr/>
        </p:nvCxnSpPr>
        <p:spPr>
          <a:xfrm>
            <a:off x="2041848" y="4663412"/>
            <a:ext cx="575905" cy="545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031F914-F980-8941-4FC8-ADF7FB57FC4E}"/>
              </a:ext>
            </a:extLst>
          </p:cNvPr>
          <p:cNvCxnSpPr>
            <a:cxnSpLocks/>
            <a:stCxn id="35" idx="3"/>
          </p:cNvCxnSpPr>
          <p:nvPr/>
        </p:nvCxnSpPr>
        <p:spPr>
          <a:xfrm>
            <a:off x="2041847" y="5816573"/>
            <a:ext cx="575906" cy="617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A64D8CA8-8FB5-2AD2-1D24-6EF299C0C841}"/>
              </a:ext>
            </a:extLst>
          </p:cNvPr>
          <p:cNvSpPr txBox="1"/>
          <p:nvPr/>
        </p:nvSpPr>
        <p:spPr>
          <a:xfrm>
            <a:off x="78903" y="3586343"/>
            <a:ext cx="1962945" cy="5232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FR" sz="1400" dirty="0"/>
              <a:t>Title of the vote during the plenary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BBE40A8-B373-ED6E-F663-112F4C25DE9E}"/>
              </a:ext>
            </a:extLst>
          </p:cNvPr>
          <p:cNvSpPr txBox="1"/>
          <p:nvPr/>
        </p:nvSpPr>
        <p:spPr>
          <a:xfrm>
            <a:off x="78902" y="4401802"/>
            <a:ext cx="1962946" cy="5232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GB" sz="1400" dirty="0"/>
              <a:t>M</a:t>
            </a:r>
            <a:r>
              <a:rPr lang="en-FR" sz="1400" dirty="0"/>
              <a:t>embers of each party who voted for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782A6DC-BC39-F039-09F4-4D5BF8CA9CC2}"/>
              </a:ext>
            </a:extLst>
          </p:cNvPr>
          <p:cNvSpPr txBox="1"/>
          <p:nvPr/>
        </p:nvSpPr>
        <p:spPr>
          <a:xfrm>
            <a:off x="78902" y="5554963"/>
            <a:ext cx="1962945" cy="5232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GB" sz="1400" dirty="0"/>
              <a:t>M</a:t>
            </a:r>
            <a:r>
              <a:rPr lang="en-FR" sz="1400" dirty="0"/>
              <a:t>embers of each party who voted against</a:t>
            </a:r>
          </a:p>
        </p:txBody>
      </p:sp>
      <p:sp>
        <p:nvSpPr>
          <p:cNvPr id="36" name="Left Brace 35">
            <a:extLst>
              <a:ext uri="{FF2B5EF4-FFF2-40B4-BE49-F238E27FC236}">
                <a16:creationId xmlns:a16="http://schemas.microsoft.com/office/drawing/2014/main" id="{6E9656A9-52E9-8F5A-E1C0-61554D6EAB64}"/>
              </a:ext>
            </a:extLst>
          </p:cNvPr>
          <p:cNvSpPr/>
          <p:nvPr/>
        </p:nvSpPr>
        <p:spPr>
          <a:xfrm>
            <a:off x="2435118" y="2345358"/>
            <a:ext cx="189436" cy="738665"/>
          </a:xfrm>
          <a:prstGeom prst="leftBrace">
            <a:avLst>
              <a:gd name="adj1" fmla="val 27847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C2D9142-30D1-BB84-25E0-E411F4D44E04}"/>
              </a:ext>
            </a:extLst>
          </p:cNvPr>
          <p:cNvSpPr txBox="1"/>
          <p:nvPr/>
        </p:nvSpPr>
        <p:spPr>
          <a:xfrm>
            <a:off x="80703" y="2332228"/>
            <a:ext cx="2231356" cy="7386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FR" sz="1400" dirty="0"/>
              <a:t>Results of roll-call votes section of Minutes of a particular plenary session</a:t>
            </a:r>
          </a:p>
        </p:txBody>
      </p:sp>
    </p:spTree>
    <p:extLst>
      <p:ext uri="{BB962C8B-B14F-4D97-AF65-F5344CB8AC3E}">
        <p14:creationId xmlns:p14="http://schemas.microsoft.com/office/powerpoint/2010/main" val="4458302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>
            <a:extLst>
              <a:ext uri="{FF2B5EF4-FFF2-40B4-BE49-F238E27FC236}">
                <a16:creationId xmlns:a16="http://schemas.microsoft.com/office/drawing/2014/main" id="{EC3D51C6-A076-4DB3-724E-242E1877FD6C}"/>
              </a:ext>
            </a:extLst>
          </p:cNvPr>
          <p:cNvSpPr txBox="1"/>
          <p:nvPr/>
        </p:nvSpPr>
        <p:spPr>
          <a:xfrm>
            <a:off x="6444412" y="1035430"/>
            <a:ext cx="1347677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algn="just"/>
            <a:r>
              <a:rPr lang="en-FR" dirty="0"/>
              <a:t>url structure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7145493-263B-8CDB-218F-29A82E580E58}"/>
              </a:ext>
            </a:extLst>
          </p:cNvPr>
          <p:cNvSpPr txBox="1"/>
          <p:nvPr/>
        </p:nvSpPr>
        <p:spPr>
          <a:xfrm>
            <a:off x="6008617" y="1610948"/>
            <a:ext cx="1783472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FR" dirty="0"/>
              <a:t>vote description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917F48A-C332-81A9-CB3A-53B81B4F6182}"/>
              </a:ext>
            </a:extLst>
          </p:cNvPr>
          <p:cNvSpPr txBox="1"/>
          <p:nvPr/>
        </p:nvSpPr>
        <p:spPr>
          <a:xfrm>
            <a:off x="5245231" y="2910592"/>
            <a:ext cx="2546858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GB" dirty="0"/>
              <a:t>M</a:t>
            </a:r>
            <a:r>
              <a:rPr lang="en-FR" dirty="0"/>
              <a:t>embers that voted for (against) for each party</a:t>
            </a:r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1B30B683-2561-1336-0355-45F887DC933A}"/>
              </a:ext>
            </a:extLst>
          </p:cNvPr>
          <p:cNvSpPr/>
          <p:nvPr/>
        </p:nvSpPr>
        <p:spPr>
          <a:xfrm>
            <a:off x="-502693" y="-147638"/>
            <a:ext cx="13197385" cy="813463"/>
          </a:xfrm>
          <a:prstGeom prst="roundRect">
            <a:avLst/>
          </a:prstGeom>
          <a:solidFill>
            <a:srgbClr val="1E4E7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0509FF19-AB40-D399-D8B7-674C9E795983}"/>
              </a:ext>
            </a:extLst>
          </p:cNvPr>
          <p:cNvSpPr/>
          <p:nvPr/>
        </p:nvSpPr>
        <p:spPr>
          <a:xfrm>
            <a:off x="0" y="6418270"/>
            <a:ext cx="12192000" cy="44219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88633189-CE4F-79A7-11FC-601C44907E57}"/>
              </a:ext>
            </a:extLst>
          </p:cNvPr>
          <p:cNvSpPr/>
          <p:nvPr/>
        </p:nvSpPr>
        <p:spPr>
          <a:xfrm>
            <a:off x="11766540" y="6427694"/>
            <a:ext cx="1295400" cy="442192"/>
          </a:xfrm>
          <a:prstGeom prst="roundRect">
            <a:avLst/>
          </a:prstGeom>
          <a:solidFill>
            <a:srgbClr val="1E4E7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Slide Number Placeholder 14">
            <a:extLst>
              <a:ext uri="{FF2B5EF4-FFF2-40B4-BE49-F238E27FC236}">
                <a16:creationId xmlns:a16="http://schemas.microsoft.com/office/drawing/2014/main" id="{CA74CDBE-59C8-BE29-27E8-7B632516F223}"/>
              </a:ext>
            </a:extLst>
          </p:cNvPr>
          <p:cNvSpPr txBox="1">
            <a:spLocks/>
          </p:cNvSpPr>
          <p:nvPr/>
        </p:nvSpPr>
        <p:spPr>
          <a:xfrm>
            <a:off x="94488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269B085-F50D-3D40-84DF-5D5C847C5A78}" type="slidenum">
              <a:rPr lang="fr-FR" b="1" smtClean="0">
                <a:solidFill>
                  <a:schemeClr val="bg1"/>
                </a:solidFill>
              </a:rPr>
              <a:pPr/>
              <a:t>3</a:t>
            </a:fld>
            <a:endParaRPr lang="fr-FR" b="1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2411E6D-AB8A-88A0-A8CB-5E2D0E7B6E71}"/>
              </a:ext>
            </a:extLst>
          </p:cNvPr>
          <p:cNvSpPr txBox="1"/>
          <p:nvPr/>
        </p:nvSpPr>
        <p:spPr>
          <a:xfrm>
            <a:off x="263460" y="31647"/>
            <a:ext cx="6931026" cy="506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FR" sz="2000" b="1" dirty="0">
                <a:solidFill>
                  <a:schemeClr val="bg1"/>
                </a:solidFill>
              </a:rPr>
              <a:t>Scrapping the European Parli</a:t>
            </a:r>
            <a:r>
              <a:rPr lang="en-GB" sz="2000" b="1" dirty="0">
                <a:solidFill>
                  <a:schemeClr val="bg1"/>
                </a:solidFill>
              </a:rPr>
              <a:t>a</a:t>
            </a:r>
            <a:r>
              <a:rPr lang="en-FR" sz="2000" b="1" dirty="0">
                <a:solidFill>
                  <a:schemeClr val="bg1"/>
                </a:solidFill>
              </a:rPr>
              <a:t>ment results of roll-call votes</a:t>
            </a: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933AF077-B257-482B-710F-63B69BEF34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839" r="51469"/>
          <a:stretch/>
        </p:blipFill>
        <p:spPr>
          <a:xfrm>
            <a:off x="7972963" y="916344"/>
            <a:ext cx="4043952" cy="5211088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CECF27D-790D-BCBC-6838-C40D33F9ADA6}"/>
              </a:ext>
            </a:extLst>
          </p:cNvPr>
          <p:cNvSpPr/>
          <p:nvPr/>
        </p:nvSpPr>
        <p:spPr>
          <a:xfrm>
            <a:off x="8239740" y="1569468"/>
            <a:ext cx="1367692" cy="74246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8FFED60-27A2-463A-E8FA-0FDA4B3B73F4}"/>
              </a:ext>
            </a:extLst>
          </p:cNvPr>
          <p:cNvSpPr/>
          <p:nvPr/>
        </p:nvSpPr>
        <p:spPr>
          <a:xfrm>
            <a:off x="8140772" y="1800669"/>
            <a:ext cx="3121090" cy="2219846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4756B56-37C6-384E-C5D2-6B6F073EC61F}"/>
              </a:ext>
            </a:extLst>
          </p:cNvPr>
          <p:cNvSpPr/>
          <p:nvPr/>
        </p:nvSpPr>
        <p:spPr>
          <a:xfrm>
            <a:off x="8140772" y="4132984"/>
            <a:ext cx="3121090" cy="1300553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B6F5B05-C76D-40A5-1266-4E9CBED7EC02}"/>
              </a:ext>
            </a:extLst>
          </p:cNvPr>
          <p:cNvSpPr/>
          <p:nvPr/>
        </p:nvSpPr>
        <p:spPr>
          <a:xfrm>
            <a:off x="8140772" y="5490179"/>
            <a:ext cx="3121090" cy="643646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BDF5233-91B8-F75D-E2B8-EA3C6155EC97}"/>
              </a:ext>
            </a:extLst>
          </p:cNvPr>
          <p:cNvSpPr/>
          <p:nvPr/>
        </p:nvSpPr>
        <p:spPr>
          <a:xfrm>
            <a:off x="8834591" y="1203531"/>
            <a:ext cx="2636305" cy="13457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E7C93F3-FA7D-364E-1CF5-3E9608ABEB23}"/>
              </a:ext>
            </a:extLst>
          </p:cNvPr>
          <p:cNvSpPr txBox="1"/>
          <p:nvPr/>
        </p:nvSpPr>
        <p:spPr>
          <a:xfrm>
            <a:off x="263460" y="916344"/>
            <a:ext cx="28150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fr-FR" b="1" dirty="0" err="1"/>
              <a:t>Using</a:t>
            </a:r>
            <a:r>
              <a:rPr lang="fr-FR" b="1" dirty="0"/>
              <a:t> xml page</a:t>
            </a:r>
          </a:p>
        </p:txBody>
      </p:sp>
      <p:pic>
        <p:nvPicPr>
          <p:cNvPr id="20" name="Picture 19" descr="A computer screen shot of a code&#10;&#10;Description automatically generated">
            <a:extLst>
              <a:ext uri="{FF2B5EF4-FFF2-40B4-BE49-F238E27FC236}">
                <a16:creationId xmlns:a16="http://schemas.microsoft.com/office/drawing/2014/main" id="{06735A09-539F-BB11-924A-22B6E1155F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309" y="1612397"/>
            <a:ext cx="5516163" cy="1007959"/>
          </a:xfrm>
          <a:prstGeom prst="rect">
            <a:avLst/>
          </a:prstGeom>
        </p:spPr>
      </p:pic>
      <p:pic>
        <p:nvPicPr>
          <p:cNvPr id="21" name="Picture 20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08EDCB30-71EB-BD77-DB36-6BE2F9710A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585" y="3091197"/>
            <a:ext cx="3515359" cy="3228645"/>
          </a:xfrm>
          <a:prstGeom prst="rect">
            <a:avLst/>
          </a:prstGeom>
        </p:spPr>
      </p:pic>
      <p:sp>
        <p:nvSpPr>
          <p:cNvPr id="22" name="Oval 21">
            <a:extLst>
              <a:ext uri="{FF2B5EF4-FFF2-40B4-BE49-F238E27FC236}">
                <a16:creationId xmlns:a16="http://schemas.microsoft.com/office/drawing/2014/main" id="{54E89992-2AC1-9055-1D4F-36EA8ECB2F24}"/>
              </a:ext>
            </a:extLst>
          </p:cNvPr>
          <p:cNvSpPr/>
          <p:nvPr/>
        </p:nvSpPr>
        <p:spPr>
          <a:xfrm>
            <a:off x="7675249" y="955196"/>
            <a:ext cx="233680" cy="233680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FR" sz="1200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2B674F1-4FEF-F7F6-3284-99B61A97C929}"/>
              </a:ext>
            </a:extLst>
          </p:cNvPr>
          <p:cNvSpPr/>
          <p:nvPr/>
        </p:nvSpPr>
        <p:spPr>
          <a:xfrm>
            <a:off x="7675249" y="1489751"/>
            <a:ext cx="233680" cy="233680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FR" sz="1200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F605FAD-55DA-1681-5F71-C98AA4BDF6E2}"/>
              </a:ext>
            </a:extLst>
          </p:cNvPr>
          <p:cNvSpPr/>
          <p:nvPr/>
        </p:nvSpPr>
        <p:spPr>
          <a:xfrm>
            <a:off x="7675249" y="2789295"/>
            <a:ext cx="233680" cy="233680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FR" sz="1200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7238854D-A135-B9C8-74C0-5284C0EC7003}"/>
              </a:ext>
            </a:extLst>
          </p:cNvPr>
          <p:cNvSpPr/>
          <p:nvPr/>
        </p:nvSpPr>
        <p:spPr>
          <a:xfrm>
            <a:off x="7675249" y="4666111"/>
            <a:ext cx="233680" cy="233680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FR" sz="1200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CAA2C0A-457F-09A3-1BBB-C92D06923F1F}"/>
              </a:ext>
            </a:extLst>
          </p:cNvPr>
          <p:cNvSpPr/>
          <p:nvPr/>
        </p:nvSpPr>
        <p:spPr>
          <a:xfrm>
            <a:off x="7675249" y="5695162"/>
            <a:ext cx="233680" cy="233680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FR" sz="1200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D1F9D34-A18E-FB6E-85EE-D1F5ABFA5B6C}"/>
              </a:ext>
            </a:extLst>
          </p:cNvPr>
          <p:cNvSpPr/>
          <p:nvPr/>
        </p:nvSpPr>
        <p:spPr>
          <a:xfrm>
            <a:off x="653147" y="2193220"/>
            <a:ext cx="4955968" cy="9575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4D94B17-89DD-70B9-B3A2-4018C12199B6}"/>
              </a:ext>
            </a:extLst>
          </p:cNvPr>
          <p:cNvSpPr/>
          <p:nvPr/>
        </p:nvSpPr>
        <p:spPr>
          <a:xfrm>
            <a:off x="407406" y="3538515"/>
            <a:ext cx="2617753" cy="81897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9B45522-BA25-BDC4-68AD-809B3BE30C8A}"/>
              </a:ext>
            </a:extLst>
          </p:cNvPr>
          <p:cNvSpPr/>
          <p:nvPr/>
        </p:nvSpPr>
        <p:spPr>
          <a:xfrm>
            <a:off x="678197" y="4361475"/>
            <a:ext cx="2815378" cy="389056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E568D03-F6D0-0343-52B8-66F45A88464F}"/>
              </a:ext>
            </a:extLst>
          </p:cNvPr>
          <p:cNvSpPr/>
          <p:nvPr/>
        </p:nvSpPr>
        <p:spPr>
          <a:xfrm>
            <a:off x="678196" y="5037905"/>
            <a:ext cx="2947787" cy="389056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5E3E535A-853B-3D4D-36A1-2D9E859E1859}"/>
              </a:ext>
            </a:extLst>
          </p:cNvPr>
          <p:cNvSpPr/>
          <p:nvPr/>
        </p:nvSpPr>
        <p:spPr>
          <a:xfrm>
            <a:off x="5687554" y="2124255"/>
            <a:ext cx="233680" cy="233680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FR" sz="1200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4A5D9761-4A3A-E601-F708-88112E2B3A73}"/>
              </a:ext>
            </a:extLst>
          </p:cNvPr>
          <p:cNvSpPr/>
          <p:nvPr/>
        </p:nvSpPr>
        <p:spPr>
          <a:xfrm>
            <a:off x="3722913" y="3462623"/>
            <a:ext cx="233680" cy="233680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FR" sz="1200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C483D2A-7C7A-049D-184D-F709D20CBF28}"/>
              </a:ext>
            </a:extLst>
          </p:cNvPr>
          <p:cNvSpPr/>
          <p:nvPr/>
        </p:nvSpPr>
        <p:spPr>
          <a:xfrm>
            <a:off x="3722913" y="4439163"/>
            <a:ext cx="233680" cy="233680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FR" sz="1200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497525CF-8A79-FE73-6EA2-CFCB424A1EE5}"/>
              </a:ext>
            </a:extLst>
          </p:cNvPr>
          <p:cNvSpPr/>
          <p:nvPr/>
        </p:nvSpPr>
        <p:spPr>
          <a:xfrm>
            <a:off x="3722913" y="5115593"/>
            <a:ext cx="233680" cy="233680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FR" sz="1200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B529824-059E-557F-CCCD-8D93E822AFC3}"/>
              </a:ext>
            </a:extLst>
          </p:cNvPr>
          <p:cNvSpPr txBox="1"/>
          <p:nvPr/>
        </p:nvSpPr>
        <p:spPr>
          <a:xfrm>
            <a:off x="263460" y="1252673"/>
            <a:ext cx="4086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arenR"/>
            </a:pPr>
            <a:r>
              <a:rPr lang="en-FR" dirty="0"/>
              <a:t>Create a function to generate the urls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AEDC79D-C4E1-2BCF-7E8D-F6B2C7F17FC0}"/>
              </a:ext>
            </a:extLst>
          </p:cNvPr>
          <p:cNvSpPr txBox="1"/>
          <p:nvPr/>
        </p:nvSpPr>
        <p:spPr>
          <a:xfrm>
            <a:off x="175085" y="2698630"/>
            <a:ext cx="4953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arenR" startAt="2"/>
            </a:pPr>
            <a:r>
              <a:rPr lang="en-FR" dirty="0"/>
              <a:t>Create a function to parse the target data</a:t>
            </a:r>
          </a:p>
        </p:txBody>
      </p:sp>
    </p:spTree>
    <p:extLst>
      <p:ext uri="{BB962C8B-B14F-4D97-AF65-F5344CB8AC3E}">
        <p14:creationId xmlns:p14="http://schemas.microsoft.com/office/powerpoint/2010/main" val="33957629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1B30B683-2561-1336-0355-45F887DC933A}"/>
              </a:ext>
            </a:extLst>
          </p:cNvPr>
          <p:cNvSpPr/>
          <p:nvPr/>
        </p:nvSpPr>
        <p:spPr>
          <a:xfrm>
            <a:off x="-502693" y="-147638"/>
            <a:ext cx="13197385" cy="813463"/>
          </a:xfrm>
          <a:prstGeom prst="roundRect">
            <a:avLst/>
          </a:prstGeom>
          <a:solidFill>
            <a:srgbClr val="1E4E7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0509FF19-AB40-D399-D8B7-674C9E795983}"/>
              </a:ext>
            </a:extLst>
          </p:cNvPr>
          <p:cNvSpPr/>
          <p:nvPr/>
        </p:nvSpPr>
        <p:spPr>
          <a:xfrm>
            <a:off x="0" y="6418270"/>
            <a:ext cx="12192000" cy="44219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88633189-CE4F-79A7-11FC-601C44907E57}"/>
              </a:ext>
            </a:extLst>
          </p:cNvPr>
          <p:cNvSpPr/>
          <p:nvPr/>
        </p:nvSpPr>
        <p:spPr>
          <a:xfrm>
            <a:off x="11766540" y="6427694"/>
            <a:ext cx="1295400" cy="442192"/>
          </a:xfrm>
          <a:prstGeom prst="roundRect">
            <a:avLst/>
          </a:prstGeom>
          <a:solidFill>
            <a:srgbClr val="1E4E7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Slide Number Placeholder 14">
            <a:extLst>
              <a:ext uri="{FF2B5EF4-FFF2-40B4-BE49-F238E27FC236}">
                <a16:creationId xmlns:a16="http://schemas.microsoft.com/office/drawing/2014/main" id="{CA74CDBE-59C8-BE29-27E8-7B632516F223}"/>
              </a:ext>
            </a:extLst>
          </p:cNvPr>
          <p:cNvSpPr txBox="1">
            <a:spLocks/>
          </p:cNvSpPr>
          <p:nvPr/>
        </p:nvSpPr>
        <p:spPr>
          <a:xfrm>
            <a:off x="94488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269B085-F50D-3D40-84DF-5D5C847C5A78}" type="slidenum">
              <a:rPr lang="fr-FR" b="1" smtClean="0">
                <a:solidFill>
                  <a:schemeClr val="bg1"/>
                </a:solidFill>
              </a:rPr>
              <a:pPr/>
              <a:t>4</a:t>
            </a:fld>
            <a:endParaRPr lang="fr-FR" b="1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2411E6D-AB8A-88A0-A8CB-5E2D0E7B6E71}"/>
              </a:ext>
            </a:extLst>
          </p:cNvPr>
          <p:cNvSpPr txBox="1"/>
          <p:nvPr/>
        </p:nvSpPr>
        <p:spPr>
          <a:xfrm>
            <a:off x="263460" y="31647"/>
            <a:ext cx="6931026" cy="506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fr-FR" sz="2000" b="1" dirty="0" err="1">
                <a:solidFill>
                  <a:schemeClr val="bg1"/>
                </a:solidFill>
              </a:rPr>
              <a:t>Preparing</a:t>
            </a:r>
            <a:r>
              <a:rPr lang="fr-FR" sz="2000" b="1" dirty="0">
                <a:solidFill>
                  <a:schemeClr val="bg1"/>
                </a:solidFill>
              </a:rPr>
              <a:t> and </a:t>
            </a:r>
            <a:r>
              <a:rPr lang="fr-FR" sz="2000" b="1" dirty="0" err="1">
                <a:solidFill>
                  <a:schemeClr val="bg1"/>
                </a:solidFill>
              </a:rPr>
              <a:t>cleaning</a:t>
            </a:r>
            <a:r>
              <a:rPr lang="fr-FR" sz="2000" b="1" dirty="0">
                <a:solidFill>
                  <a:schemeClr val="bg1"/>
                </a:solidFill>
              </a:rPr>
              <a:t> the data</a:t>
            </a:r>
            <a:endParaRPr lang="en-FR" sz="2000" b="1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E7C93F3-FA7D-364E-1CF5-3E9608ABEB23}"/>
              </a:ext>
            </a:extLst>
          </p:cNvPr>
          <p:cNvSpPr txBox="1"/>
          <p:nvPr/>
        </p:nvSpPr>
        <p:spPr>
          <a:xfrm>
            <a:off x="263460" y="916344"/>
            <a:ext cx="28150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fr-FR" b="1" dirty="0" err="1"/>
              <a:t>Using</a:t>
            </a:r>
            <a:r>
              <a:rPr lang="fr-FR" b="1" dirty="0"/>
              <a:t> xml page</a:t>
            </a:r>
          </a:p>
        </p:txBody>
      </p:sp>
      <p:pic>
        <p:nvPicPr>
          <p:cNvPr id="23" name="Picture 22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F279F162-81E5-C699-AB27-B16E200E68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460" y="1783152"/>
            <a:ext cx="2167838" cy="983556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E52A0A52-E9F6-F20C-07FA-59B441EAD0C1}"/>
              </a:ext>
            </a:extLst>
          </p:cNvPr>
          <p:cNvSpPr txBox="1"/>
          <p:nvPr/>
        </p:nvSpPr>
        <p:spPr>
          <a:xfrm>
            <a:off x="263460" y="1349748"/>
            <a:ext cx="5366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arenR" startAt="3"/>
            </a:pPr>
            <a:r>
              <a:rPr lang="en-FR" dirty="0"/>
              <a:t>Generating the object and converting to DataFrame</a:t>
            </a:r>
          </a:p>
        </p:txBody>
      </p:sp>
      <p:pic>
        <p:nvPicPr>
          <p:cNvPr id="28" name="Picture 27" descr="A close up of text&#10;&#10;Description automatically generated">
            <a:extLst>
              <a:ext uri="{FF2B5EF4-FFF2-40B4-BE49-F238E27FC236}">
                <a16:creationId xmlns:a16="http://schemas.microsoft.com/office/drawing/2014/main" id="{1241D6D6-90A3-35E4-4CD0-244E2901AE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471" y="2974672"/>
            <a:ext cx="2828377" cy="354714"/>
          </a:xfrm>
          <a:prstGeom prst="rect">
            <a:avLst/>
          </a:prstGeom>
        </p:spPr>
      </p:pic>
      <p:pic>
        <p:nvPicPr>
          <p:cNvPr id="30" name="Picture 29" descr="A screenshot of a computer&#10;&#10;Description automatically generated">
            <a:extLst>
              <a:ext uri="{FF2B5EF4-FFF2-40B4-BE49-F238E27FC236}">
                <a16:creationId xmlns:a16="http://schemas.microsoft.com/office/drawing/2014/main" id="{D1C8DAA4-9D52-3B1E-7B84-123F77BBE9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471" y="3485153"/>
            <a:ext cx="5379606" cy="2023099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A0D8218A-3989-79E3-656E-2CBB8DEB261B}"/>
              </a:ext>
            </a:extLst>
          </p:cNvPr>
          <p:cNvSpPr txBox="1"/>
          <p:nvPr/>
        </p:nvSpPr>
        <p:spPr>
          <a:xfrm>
            <a:off x="5972951" y="1349748"/>
            <a:ext cx="4823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arenR" startAt="4"/>
            </a:pPr>
            <a:r>
              <a:rPr lang="en-FR" dirty="0"/>
              <a:t>Creating and cleaning a DF with only votes for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7555394B-171C-8072-4695-6766655AAEE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105"/>
          <a:stretch/>
        </p:blipFill>
        <p:spPr>
          <a:xfrm>
            <a:off x="5972951" y="1783152"/>
            <a:ext cx="5543282" cy="542512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50FE056F-4830-D390-25A0-69C263EFB4EA}"/>
              </a:ext>
            </a:extLst>
          </p:cNvPr>
          <p:cNvSpPr txBox="1"/>
          <p:nvPr/>
        </p:nvSpPr>
        <p:spPr>
          <a:xfrm>
            <a:off x="5972951" y="4506170"/>
            <a:ext cx="60445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FR" dirty="0"/>
              <a:t>Next? Dividing by number of members for each party to have percentage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GB" dirty="0"/>
              <a:t>S</a:t>
            </a:r>
            <a:r>
              <a:rPr lang="en-FR" dirty="0"/>
              <a:t>ome values are above the number of members in party, deleting those values</a:t>
            </a:r>
          </a:p>
        </p:txBody>
      </p:sp>
      <p:pic>
        <p:nvPicPr>
          <p:cNvPr id="39" name="Picture 38" descr="A table with numbers and letters&#10;&#10;Description automatically generated">
            <a:extLst>
              <a:ext uri="{FF2B5EF4-FFF2-40B4-BE49-F238E27FC236}">
                <a16:creationId xmlns:a16="http://schemas.microsoft.com/office/drawing/2014/main" id="{8D6BB2B3-8B22-9F36-222B-30B7AE11C4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72951" y="2471602"/>
            <a:ext cx="2458530" cy="1876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1949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1B30B683-2561-1336-0355-45F887DC933A}"/>
              </a:ext>
            </a:extLst>
          </p:cNvPr>
          <p:cNvSpPr/>
          <p:nvPr/>
        </p:nvSpPr>
        <p:spPr>
          <a:xfrm>
            <a:off x="-502693" y="-147638"/>
            <a:ext cx="13197385" cy="813463"/>
          </a:xfrm>
          <a:prstGeom prst="roundRect">
            <a:avLst/>
          </a:prstGeom>
          <a:solidFill>
            <a:srgbClr val="1E4E7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0509FF19-AB40-D399-D8B7-674C9E795983}"/>
              </a:ext>
            </a:extLst>
          </p:cNvPr>
          <p:cNvSpPr/>
          <p:nvPr/>
        </p:nvSpPr>
        <p:spPr>
          <a:xfrm>
            <a:off x="0" y="6418270"/>
            <a:ext cx="12192000" cy="44219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88633189-CE4F-79A7-11FC-601C44907E57}"/>
              </a:ext>
            </a:extLst>
          </p:cNvPr>
          <p:cNvSpPr/>
          <p:nvPr/>
        </p:nvSpPr>
        <p:spPr>
          <a:xfrm>
            <a:off x="11766540" y="6427694"/>
            <a:ext cx="1295400" cy="442192"/>
          </a:xfrm>
          <a:prstGeom prst="roundRect">
            <a:avLst/>
          </a:prstGeom>
          <a:solidFill>
            <a:srgbClr val="1E4E7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Slide Number Placeholder 14">
            <a:extLst>
              <a:ext uri="{FF2B5EF4-FFF2-40B4-BE49-F238E27FC236}">
                <a16:creationId xmlns:a16="http://schemas.microsoft.com/office/drawing/2014/main" id="{CA74CDBE-59C8-BE29-27E8-7B632516F223}"/>
              </a:ext>
            </a:extLst>
          </p:cNvPr>
          <p:cNvSpPr txBox="1">
            <a:spLocks/>
          </p:cNvSpPr>
          <p:nvPr/>
        </p:nvSpPr>
        <p:spPr>
          <a:xfrm>
            <a:off x="94488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269B085-F50D-3D40-84DF-5D5C847C5A78}" type="slidenum">
              <a:rPr lang="fr-FR" b="1" smtClean="0">
                <a:solidFill>
                  <a:schemeClr val="bg1"/>
                </a:solidFill>
              </a:rPr>
              <a:pPr/>
              <a:t>5</a:t>
            </a:fld>
            <a:endParaRPr lang="fr-FR" b="1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2411E6D-AB8A-88A0-A8CB-5E2D0E7B6E71}"/>
              </a:ext>
            </a:extLst>
          </p:cNvPr>
          <p:cNvSpPr txBox="1"/>
          <p:nvPr/>
        </p:nvSpPr>
        <p:spPr>
          <a:xfrm>
            <a:off x="263460" y="31647"/>
            <a:ext cx="6931026" cy="506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fr-FR" sz="2000" b="1" dirty="0" err="1">
                <a:solidFill>
                  <a:schemeClr val="bg1"/>
                </a:solidFill>
              </a:rPr>
              <a:t>Preparing</a:t>
            </a:r>
            <a:r>
              <a:rPr lang="fr-FR" sz="2000" b="1" dirty="0">
                <a:solidFill>
                  <a:schemeClr val="bg1"/>
                </a:solidFill>
              </a:rPr>
              <a:t> and </a:t>
            </a:r>
            <a:r>
              <a:rPr lang="fr-FR" sz="2000" b="1" dirty="0" err="1">
                <a:solidFill>
                  <a:schemeClr val="bg1"/>
                </a:solidFill>
              </a:rPr>
              <a:t>cleaning</a:t>
            </a:r>
            <a:r>
              <a:rPr lang="fr-FR" sz="2000" b="1" dirty="0">
                <a:solidFill>
                  <a:schemeClr val="bg1"/>
                </a:solidFill>
              </a:rPr>
              <a:t> the data</a:t>
            </a:r>
            <a:endParaRPr lang="en-FR" sz="2000" b="1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E7C93F3-FA7D-364E-1CF5-3E9608ABEB23}"/>
              </a:ext>
            </a:extLst>
          </p:cNvPr>
          <p:cNvSpPr txBox="1"/>
          <p:nvPr/>
        </p:nvSpPr>
        <p:spPr>
          <a:xfrm>
            <a:off x="263460" y="916344"/>
            <a:ext cx="28150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fr-FR" b="1" dirty="0" err="1"/>
              <a:t>Using</a:t>
            </a:r>
            <a:r>
              <a:rPr lang="fr-FR" b="1" dirty="0"/>
              <a:t> xml page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52A0A52-E9F6-F20C-07FA-59B441EAD0C1}"/>
              </a:ext>
            </a:extLst>
          </p:cNvPr>
          <p:cNvSpPr txBox="1"/>
          <p:nvPr/>
        </p:nvSpPr>
        <p:spPr>
          <a:xfrm>
            <a:off x="263460" y="1349748"/>
            <a:ext cx="3457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arenR" startAt="5"/>
            </a:pPr>
            <a:r>
              <a:rPr lang="en-FR" dirty="0"/>
              <a:t>Making the dataframe percent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495542C-CEFA-E020-C11A-5D16E8B01A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411" y="1950338"/>
            <a:ext cx="7772400" cy="332639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D5500910-F4C5-158F-09FE-C7D1727DFA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074" y="2448336"/>
            <a:ext cx="7772400" cy="1305486"/>
          </a:xfrm>
          <a:prstGeom prst="rect">
            <a:avLst/>
          </a:prstGeom>
        </p:spPr>
      </p:pic>
      <p:pic>
        <p:nvPicPr>
          <p:cNvPr id="12" name="Picture 11" descr="A table of numbers and numbers&#10;&#10;Description automatically generated">
            <a:extLst>
              <a:ext uri="{FF2B5EF4-FFF2-40B4-BE49-F238E27FC236}">
                <a16:creationId xmlns:a16="http://schemas.microsoft.com/office/drawing/2014/main" id="{239E779D-2067-B3F4-DB17-F0A80C2EEE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411" y="3910186"/>
            <a:ext cx="4366093" cy="2371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6376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A24FFFE4-A71C-4585-B314-A1F4968FE7E8}"/>
              </a:ext>
            </a:extLst>
          </p:cNvPr>
          <p:cNvSpPr/>
          <p:nvPr/>
        </p:nvSpPr>
        <p:spPr>
          <a:xfrm>
            <a:off x="0" y="6418270"/>
            <a:ext cx="12192000" cy="44219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92CC6E84-7EC1-F1F8-8C1F-A0A30D20D5CE}"/>
              </a:ext>
            </a:extLst>
          </p:cNvPr>
          <p:cNvSpPr/>
          <p:nvPr/>
        </p:nvSpPr>
        <p:spPr>
          <a:xfrm>
            <a:off x="11766540" y="6427694"/>
            <a:ext cx="1295400" cy="442192"/>
          </a:xfrm>
          <a:prstGeom prst="roundRect">
            <a:avLst/>
          </a:prstGeom>
          <a:solidFill>
            <a:srgbClr val="1E4E7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Slide Number Placeholder 14">
            <a:extLst>
              <a:ext uri="{FF2B5EF4-FFF2-40B4-BE49-F238E27FC236}">
                <a16:creationId xmlns:a16="http://schemas.microsoft.com/office/drawing/2014/main" id="{BCAE8B17-1B69-2D76-BB35-4172EE865E17}"/>
              </a:ext>
            </a:extLst>
          </p:cNvPr>
          <p:cNvSpPr txBox="1">
            <a:spLocks/>
          </p:cNvSpPr>
          <p:nvPr/>
        </p:nvSpPr>
        <p:spPr>
          <a:xfrm>
            <a:off x="94488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269B085-F50D-3D40-84DF-5D5C847C5A78}" type="slidenum">
              <a:rPr lang="fr-FR" b="1" smtClean="0">
                <a:solidFill>
                  <a:schemeClr val="bg1"/>
                </a:solidFill>
              </a:rPr>
              <a:pPr/>
              <a:t>6</a:t>
            </a:fld>
            <a:endParaRPr lang="fr-FR" b="1">
              <a:solidFill>
                <a:schemeClr val="bg1"/>
              </a:solidFill>
            </a:endParaRP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981F8410-9958-35C9-65E4-EC9A7CC2918D}"/>
              </a:ext>
            </a:extLst>
          </p:cNvPr>
          <p:cNvSpPr/>
          <p:nvPr/>
        </p:nvSpPr>
        <p:spPr>
          <a:xfrm>
            <a:off x="-502693" y="-147638"/>
            <a:ext cx="13197385" cy="813463"/>
          </a:xfrm>
          <a:prstGeom prst="roundRect">
            <a:avLst/>
          </a:prstGeom>
          <a:solidFill>
            <a:srgbClr val="1E4E7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AF9EF52-B225-C75F-9A19-5BD6D29D43D1}"/>
              </a:ext>
            </a:extLst>
          </p:cNvPr>
          <p:cNvSpPr txBox="1"/>
          <p:nvPr/>
        </p:nvSpPr>
        <p:spPr>
          <a:xfrm>
            <a:off x="263460" y="137014"/>
            <a:ext cx="69310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fr-FR" sz="2000" b="1">
                <a:solidFill>
                  <a:schemeClr val="bg1"/>
                </a:solidFill>
              </a:rPr>
              <a:t>A first </a:t>
            </a:r>
            <a:r>
              <a:rPr lang="fr-FR" sz="2000" b="1" err="1">
                <a:solidFill>
                  <a:schemeClr val="bg1"/>
                </a:solidFill>
              </a:rPr>
              <a:t>approach</a:t>
            </a:r>
            <a:r>
              <a:rPr lang="fr-FR" sz="2000" b="1">
                <a:solidFill>
                  <a:schemeClr val="bg1"/>
                </a:solidFill>
              </a:rPr>
              <a:t> : the </a:t>
            </a:r>
            <a:r>
              <a:rPr lang="fr-FR" sz="2000" b="1" err="1">
                <a:solidFill>
                  <a:schemeClr val="bg1"/>
                </a:solidFill>
              </a:rPr>
              <a:t>correlation</a:t>
            </a:r>
            <a:r>
              <a:rPr lang="fr-FR" sz="2000" b="1">
                <a:solidFill>
                  <a:schemeClr val="bg1"/>
                </a:solidFill>
              </a:rPr>
              <a:t> coefficient </a:t>
            </a:r>
          </a:p>
        </p:txBody>
      </p:sp>
      <p:pic>
        <p:nvPicPr>
          <p:cNvPr id="2" name="Picture 1" descr="A red and blue squares with numbers&#10;&#10;Description automatically generated">
            <a:extLst>
              <a:ext uri="{FF2B5EF4-FFF2-40B4-BE49-F238E27FC236}">
                <a16:creationId xmlns:a16="http://schemas.microsoft.com/office/drawing/2014/main" id="{0EBDFCCF-C94D-A5A2-BA49-D8F012CB07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460" y="1156139"/>
            <a:ext cx="6096994" cy="4967532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21A894CB-ADE4-8510-6384-176747855F66}"/>
              </a:ext>
            </a:extLst>
          </p:cNvPr>
          <p:cNvSpPr txBox="1"/>
          <p:nvPr/>
        </p:nvSpPr>
        <p:spPr>
          <a:xfrm>
            <a:off x="6824546" y="1739590"/>
            <a:ext cx="494199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fr-FR" err="1"/>
              <a:t>Results</a:t>
            </a:r>
            <a:r>
              <a:rPr lang="fr-FR"/>
              <a:t> </a:t>
            </a:r>
            <a:r>
              <a:rPr lang="fr-FR" err="1"/>
              <a:t>that</a:t>
            </a:r>
            <a:r>
              <a:rPr lang="fr-FR"/>
              <a:t> </a:t>
            </a:r>
            <a:r>
              <a:rPr lang="fr-FR" err="1"/>
              <a:t>seems</a:t>
            </a:r>
            <a:r>
              <a:rPr lang="fr-FR"/>
              <a:t> relevant </a:t>
            </a:r>
            <a:r>
              <a:rPr lang="fr-FR" err="1"/>
              <a:t>with</a:t>
            </a:r>
            <a:r>
              <a:rPr lang="fr-FR"/>
              <a:t> the </a:t>
            </a:r>
            <a:r>
              <a:rPr lang="fr-FR" err="1"/>
              <a:t>current</a:t>
            </a:r>
            <a:r>
              <a:rPr lang="fr-FR"/>
              <a:t> </a:t>
            </a:r>
            <a:r>
              <a:rPr lang="fr-FR" err="1"/>
              <a:t>political</a:t>
            </a:r>
            <a:r>
              <a:rPr lang="fr-FR"/>
              <a:t> dispositions of the </a:t>
            </a:r>
            <a:r>
              <a:rPr lang="fr-FR" err="1"/>
              <a:t>European</a:t>
            </a:r>
            <a:r>
              <a:rPr lang="fr-FR"/>
              <a:t> </a:t>
            </a:r>
            <a:r>
              <a:rPr lang="fr-FR" err="1"/>
              <a:t>Parliament</a:t>
            </a:r>
            <a:endParaRPr lang="fr-FR"/>
          </a:p>
          <a:p>
            <a:endParaRPr lang="fr-FR"/>
          </a:p>
          <a:p>
            <a:pPr marL="285750" indent="-285750">
              <a:buFont typeface="Wingdings" pitchFamily="2" charset="2"/>
              <a:buChar char="v"/>
            </a:pPr>
            <a:r>
              <a:rPr lang="fr-FR"/>
              <a:t>A </a:t>
            </a:r>
            <a:r>
              <a:rPr lang="fr-FR" err="1"/>
              <a:t>strong</a:t>
            </a:r>
            <a:r>
              <a:rPr lang="fr-FR"/>
              <a:t> opposition </a:t>
            </a:r>
            <a:r>
              <a:rPr lang="fr-FR" err="1"/>
              <a:t>with</a:t>
            </a:r>
            <a:r>
              <a:rPr lang="fr-FR"/>
              <a:t> the </a:t>
            </a:r>
            <a:r>
              <a:rPr lang="fr-FR" err="1"/>
              <a:t>two</a:t>
            </a:r>
            <a:r>
              <a:rPr lang="fr-FR"/>
              <a:t> </a:t>
            </a:r>
            <a:r>
              <a:rPr lang="fr-FR" err="1"/>
              <a:t>extreme</a:t>
            </a:r>
            <a:r>
              <a:rPr lang="fr-FR"/>
              <a:t>-</a:t>
            </a:r>
            <a:r>
              <a:rPr lang="fr-FR" err="1"/>
              <a:t>wing</a:t>
            </a:r>
            <a:r>
              <a:rPr lang="fr-FR"/>
              <a:t>-parties </a:t>
            </a:r>
          </a:p>
          <a:p>
            <a:endParaRPr lang="fr-FR"/>
          </a:p>
          <a:p>
            <a:pPr marL="285750" indent="-285750">
              <a:buFont typeface="Wingdings" pitchFamily="2" charset="2"/>
              <a:buChar char="v"/>
            </a:pPr>
            <a:r>
              <a:rPr lang="fr-FR"/>
              <a:t>High </a:t>
            </a:r>
            <a:r>
              <a:rPr lang="fr-FR" err="1"/>
              <a:t>correlation</a:t>
            </a:r>
            <a:r>
              <a:rPr lang="fr-FR"/>
              <a:t> </a:t>
            </a:r>
            <a:r>
              <a:rPr lang="fr-FR" err="1"/>
              <a:t>between</a:t>
            </a:r>
            <a:r>
              <a:rPr lang="fr-FR"/>
              <a:t> </a:t>
            </a:r>
            <a:r>
              <a:rPr lang="fr-FR" err="1"/>
              <a:t>left-wing</a:t>
            </a:r>
            <a:r>
              <a:rPr lang="fr-FR"/>
              <a:t> and right </a:t>
            </a:r>
            <a:r>
              <a:rPr lang="fr-FR" err="1"/>
              <a:t>wing</a:t>
            </a:r>
            <a:r>
              <a:rPr lang="fr-FR"/>
              <a:t> parties</a:t>
            </a:r>
          </a:p>
          <a:p>
            <a:pPr marL="285750" indent="-285750">
              <a:buFont typeface="Wingdings" pitchFamily="2" charset="2"/>
              <a:buChar char="v"/>
            </a:pPr>
            <a:endParaRPr lang="fr-FR"/>
          </a:p>
          <a:p>
            <a:pPr marL="285750" indent="-285750">
              <a:buFont typeface="Wingdings" pitchFamily="2" charset="2"/>
              <a:buChar char="v"/>
            </a:pPr>
            <a:r>
              <a:rPr lang="fr-FR"/>
              <a:t>The </a:t>
            </a:r>
            <a:r>
              <a:rPr lang="fr-FR" err="1"/>
              <a:t>strongest</a:t>
            </a:r>
            <a:r>
              <a:rPr lang="fr-FR"/>
              <a:t> </a:t>
            </a:r>
            <a:r>
              <a:rPr lang="fr-FR" err="1"/>
              <a:t>correlation</a:t>
            </a:r>
            <a:r>
              <a:rPr lang="fr-FR"/>
              <a:t> </a:t>
            </a:r>
            <a:r>
              <a:rPr lang="fr-FR" err="1"/>
              <a:t>seems</a:t>
            </a:r>
            <a:r>
              <a:rPr lang="fr-FR"/>
              <a:t> to </a:t>
            </a:r>
            <a:r>
              <a:rPr lang="fr-FR" err="1"/>
              <a:t>be</a:t>
            </a:r>
            <a:r>
              <a:rPr lang="fr-FR"/>
              <a:t> </a:t>
            </a:r>
            <a:r>
              <a:rPr lang="fr-FR" err="1"/>
              <a:t>between</a:t>
            </a:r>
            <a:r>
              <a:rPr lang="fr-FR"/>
              <a:t> </a:t>
            </a:r>
            <a:r>
              <a:rPr lang="fr-FR" err="1"/>
              <a:t>Renew</a:t>
            </a:r>
            <a:r>
              <a:rPr lang="fr-FR"/>
              <a:t> and S&amp;D</a:t>
            </a:r>
          </a:p>
        </p:txBody>
      </p:sp>
    </p:spTree>
    <p:extLst>
      <p:ext uri="{BB962C8B-B14F-4D97-AF65-F5344CB8AC3E}">
        <p14:creationId xmlns:p14="http://schemas.microsoft.com/office/powerpoint/2010/main" val="5991525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A24FFFE4-A71C-4585-B314-A1F4968FE7E8}"/>
              </a:ext>
            </a:extLst>
          </p:cNvPr>
          <p:cNvSpPr/>
          <p:nvPr/>
        </p:nvSpPr>
        <p:spPr>
          <a:xfrm>
            <a:off x="0" y="6418270"/>
            <a:ext cx="12192000" cy="44219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92CC6E84-7EC1-F1F8-8C1F-A0A30D20D5CE}"/>
              </a:ext>
            </a:extLst>
          </p:cNvPr>
          <p:cNvSpPr/>
          <p:nvPr/>
        </p:nvSpPr>
        <p:spPr>
          <a:xfrm>
            <a:off x="11766540" y="6427694"/>
            <a:ext cx="1295400" cy="442192"/>
          </a:xfrm>
          <a:prstGeom prst="roundRect">
            <a:avLst/>
          </a:prstGeom>
          <a:solidFill>
            <a:srgbClr val="1E4E7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Slide Number Placeholder 14">
            <a:extLst>
              <a:ext uri="{FF2B5EF4-FFF2-40B4-BE49-F238E27FC236}">
                <a16:creationId xmlns:a16="http://schemas.microsoft.com/office/drawing/2014/main" id="{BCAE8B17-1B69-2D76-BB35-4172EE865E17}"/>
              </a:ext>
            </a:extLst>
          </p:cNvPr>
          <p:cNvSpPr txBox="1">
            <a:spLocks/>
          </p:cNvSpPr>
          <p:nvPr/>
        </p:nvSpPr>
        <p:spPr>
          <a:xfrm>
            <a:off x="94488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269B085-F50D-3D40-84DF-5D5C847C5A78}" type="slidenum">
              <a:rPr lang="fr-FR" b="1" smtClean="0">
                <a:solidFill>
                  <a:schemeClr val="bg1"/>
                </a:solidFill>
              </a:rPr>
              <a:pPr/>
              <a:t>7</a:t>
            </a:fld>
            <a:endParaRPr lang="fr-FR" b="1">
              <a:solidFill>
                <a:schemeClr val="bg1"/>
              </a:solidFill>
            </a:endParaRP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981F8410-9958-35C9-65E4-EC9A7CC2918D}"/>
              </a:ext>
            </a:extLst>
          </p:cNvPr>
          <p:cNvSpPr/>
          <p:nvPr/>
        </p:nvSpPr>
        <p:spPr>
          <a:xfrm>
            <a:off x="-502693" y="-147638"/>
            <a:ext cx="13197385" cy="813463"/>
          </a:xfrm>
          <a:prstGeom prst="roundRect">
            <a:avLst/>
          </a:prstGeom>
          <a:solidFill>
            <a:srgbClr val="1E4E7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AF9EF52-B225-C75F-9A19-5BD6D29D43D1}"/>
              </a:ext>
            </a:extLst>
          </p:cNvPr>
          <p:cNvSpPr txBox="1"/>
          <p:nvPr/>
        </p:nvSpPr>
        <p:spPr>
          <a:xfrm>
            <a:off x="263460" y="137014"/>
            <a:ext cx="69310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fr-FR" sz="2000" b="1">
                <a:solidFill>
                  <a:schemeClr val="bg1"/>
                </a:solidFill>
              </a:rPr>
              <a:t>A second look : the simple </a:t>
            </a:r>
            <a:r>
              <a:rPr lang="fr-FR" sz="2000" b="1" err="1">
                <a:solidFill>
                  <a:schemeClr val="bg1"/>
                </a:solidFill>
              </a:rPr>
              <a:t>linear</a:t>
            </a:r>
            <a:r>
              <a:rPr lang="fr-FR" sz="2000" b="1">
                <a:solidFill>
                  <a:schemeClr val="bg1"/>
                </a:solidFill>
              </a:rPr>
              <a:t> </a:t>
            </a:r>
            <a:r>
              <a:rPr lang="fr-FR" sz="2000" b="1" err="1">
                <a:solidFill>
                  <a:schemeClr val="bg1"/>
                </a:solidFill>
              </a:rPr>
              <a:t>regressions</a:t>
            </a:r>
            <a:endParaRPr lang="fr-FR" sz="2000" b="1">
              <a:solidFill>
                <a:schemeClr val="bg1"/>
              </a:solidFill>
            </a:endParaRPr>
          </a:p>
        </p:txBody>
      </p:sp>
      <p:pic>
        <p:nvPicPr>
          <p:cNvPr id="4" name="Picture 3" descr="A graph with a red line&#10;&#10;Description automatically generated">
            <a:extLst>
              <a:ext uri="{FF2B5EF4-FFF2-40B4-BE49-F238E27FC236}">
                <a16:creationId xmlns:a16="http://schemas.microsoft.com/office/drawing/2014/main" id="{3EAAEC3B-3F2E-02A1-3482-8942387C65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0897" y="950477"/>
            <a:ext cx="3716111" cy="2735787"/>
          </a:xfrm>
          <a:prstGeom prst="rect">
            <a:avLst/>
          </a:prstGeom>
        </p:spPr>
      </p:pic>
      <p:pic>
        <p:nvPicPr>
          <p:cNvPr id="7" name="Picture 6" descr="A graph with a red line and blue dots&#10;&#10;Description automatically generated">
            <a:extLst>
              <a:ext uri="{FF2B5EF4-FFF2-40B4-BE49-F238E27FC236}">
                <a16:creationId xmlns:a16="http://schemas.microsoft.com/office/drawing/2014/main" id="{85BD770F-E42F-F8D6-0123-7013FE7268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4384" y="3622516"/>
            <a:ext cx="3677333" cy="2771971"/>
          </a:xfrm>
          <a:prstGeom prst="rect">
            <a:avLst/>
          </a:prstGeom>
        </p:spPr>
      </p:pic>
      <p:pic>
        <p:nvPicPr>
          <p:cNvPr id="9" name="Picture 8" descr="A graph with a red line&#10;&#10;Description automatically generated">
            <a:extLst>
              <a:ext uri="{FF2B5EF4-FFF2-40B4-BE49-F238E27FC236}">
                <a16:creationId xmlns:a16="http://schemas.microsoft.com/office/drawing/2014/main" id="{4A8764BB-D632-5C2E-9DC6-BF48BE21F0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0285" y="3642232"/>
            <a:ext cx="3677333" cy="2732541"/>
          </a:xfrm>
          <a:prstGeom prst="rect">
            <a:avLst/>
          </a:prstGeom>
        </p:spPr>
      </p:pic>
      <p:pic>
        <p:nvPicPr>
          <p:cNvPr id="11" name="Picture 10" descr="A graph with a red line&#10;&#10;Description automatically generated">
            <a:extLst>
              <a:ext uri="{FF2B5EF4-FFF2-40B4-BE49-F238E27FC236}">
                <a16:creationId xmlns:a16="http://schemas.microsoft.com/office/drawing/2014/main" id="{B5D62A54-7695-F14D-C83C-48F7664DDE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44994" y="950182"/>
            <a:ext cx="3716111" cy="2735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1038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1B30B683-2561-1336-0355-45F887DC933A}"/>
              </a:ext>
            </a:extLst>
          </p:cNvPr>
          <p:cNvSpPr/>
          <p:nvPr/>
        </p:nvSpPr>
        <p:spPr>
          <a:xfrm>
            <a:off x="-502693" y="-147638"/>
            <a:ext cx="13197385" cy="813463"/>
          </a:xfrm>
          <a:prstGeom prst="roundRect">
            <a:avLst/>
          </a:prstGeom>
          <a:solidFill>
            <a:srgbClr val="1E4E7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0509FF19-AB40-D399-D8B7-674C9E795983}"/>
              </a:ext>
            </a:extLst>
          </p:cNvPr>
          <p:cNvSpPr/>
          <p:nvPr/>
        </p:nvSpPr>
        <p:spPr>
          <a:xfrm>
            <a:off x="0" y="6418270"/>
            <a:ext cx="12192000" cy="44219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88633189-CE4F-79A7-11FC-601C44907E57}"/>
              </a:ext>
            </a:extLst>
          </p:cNvPr>
          <p:cNvSpPr/>
          <p:nvPr/>
        </p:nvSpPr>
        <p:spPr>
          <a:xfrm>
            <a:off x="11766540" y="6427694"/>
            <a:ext cx="1295400" cy="442192"/>
          </a:xfrm>
          <a:prstGeom prst="roundRect">
            <a:avLst/>
          </a:prstGeom>
          <a:solidFill>
            <a:srgbClr val="1E4E7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Slide Number Placeholder 14">
            <a:extLst>
              <a:ext uri="{FF2B5EF4-FFF2-40B4-BE49-F238E27FC236}">
                <a16:creationId xmlns:a16="http://schemas.microsoft.com/office/drawing/2014/main" id="{CA74CDBE-59C8-BE29-27E8-7B632516F223}"/>
              </a:ext>
            </a:extLst>
          </p:cNvPr>
          <p:cNvSpPr txBox="1">
            <a:spLocks/>
          </p:cNvSpPr>
          <p:nvPr/>
        </p:nvSpPr>
        <p:spPr>
          <a:xfrm>
            <a:off x="94488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269B085-F50D-3D40-84DF-5D5C847C5A78}" type="slidenum">
              <a:rPr lang="fr-FR" b="1" smtClean="0">
                <a:solidFill>
                  <a:schemeClr val="bg1"/>
                </a:solidFill>
              </a:rPr>
              <a:pPr/>
              <a:t>8</a:t>
            </a:fld>
            <a:endParaRPr lang="fr-FR" b="1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2411E6D-AB8A-88A0-A8CB-5E2D0E7B6E71}"/>
              </a:ext>
            </a:extLst>
          </p:cNvPr>
          <p:cNvSpPr txBox="1"/>
          <p:nvPr/>
        </p:nvSpPr>
        <p:spPr>
          <a:xfrm>
            <a:off x="263460" y="31647"/>
            <a:ext cx="9077310" cy="506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fr-FR" sz="2000" b="1">
                <a:solidFill>
                  <a:schemeClr val="bg1"/>
                </a:solidFill>
              </a:rPr>
              <a:t>Lesson 1 : No </a:t>
            </a:r>
            <a:r>
              <a:rPr lang="fr-FR" sz="2000" b="1" err="1">
                <a:solidFill>
                  <a:schemeClr val="bg1"/>
                </a:solidFill>
              </a:rPr>
              <a:t>clear</a:t>
            </a:r>
            <a:r>
              <a:rPr lang="fr-FR" sz="2000" b="1">
                <a:solidFill>
                  <a:schemeClr val="bg1"/>
                </a:solidFill>
              </a:rPr>
              <a:t> </a:t>
            </a:r>
            <a:r>
              <a:rPr lang="fr-FR" sz="2000" b="1" err="1">
                <a:solidFill>
                  <a:schemeClr val="bg1"/>
                </a:solidFill>
              </a:rPr>
              <a:t>link</a:t>
            </a:r>
            <a:r>
              <a:rPr lang="fr-FR" sz="2000" b="1">
                <a:solidFill>
                  <a:schemeClr val="bg1"/>
                </a:solidFill>
              </a:rPr>
              <a:t> </a:t>
            </a:r>
            <a:r>
              <a:rPr lang="fr-FR" sz="2000" b="1" err="1">
                <a:solidFill>
                  <a:schemeClr val="bg1"/>
                </a:solidFill>
              </a:rPr>
              <a:t>between</a:t>
            </a:r>
            <a:r>
              <a:rPr lang="fr-FR" sz="2000" b="1">
                <a:solidFill>
                  <a:schemeClr val="bg1"/>
                </a:solidFill>
              </a:rPr>
              <a:t> the vote of </a:t>
            </a:r>
            <a:r>
              <a:rPr lang="fr-FR" sz="2000" b="1" err="1">
                <a:solidFill>
                  <a:schemeClr val="bg1"/>
                </a:solidFill>
              </a:rPr>
              <a:t>most</a:t>
            </a:r>
            <a:r>
              <a:rPr lang="fr-FR" sz="2000" b="1">
                <a:solidFill>
                  <a:schemeClr val="bg1"/>
                </a:solidFill>
              </a:rPr>
              <a:t> parties </a:t>
            </a:r>
            <a:r>
              <a:rPr lang="fr-FR" sz="2000" b="1" err="1">
                <a:solidFill>
                  <a:schemeClr val="bg1"/>
                </a:solidFill>
              </a:rPr>
              <a:t>seems</a:t>
            </a:r>
            <a:r>
              <a:rPr lang="fr-FR" sz="2000" b="1">
                <a:solidFill>
                  <a:schemeClr val="bg1"/>
                </a:solidFill>
              </a:rPr>
              <a:t> </a:t>
            </a:r>
            <a:r>
              <a:rPr lang="fr-FR" sz="2000" b="1" err="1">
                <a:solidFill>
                  <a:schemeClr val="bg1"/>
                </a:solidFill>
              </a:rPr>
              <a:t>decorrelated</a:t>
            </a:r>
            <a:endParaRPr lang="en-FR" sz="2000" b="1">
              <a:solidFill>
                <a:schemeClr val="bg1"/>
              </a:solidFill>
            </a:endParaRPr>
          </a:p>
        </p:txBody>
      </p:sp>
      <p:pic>
        <p:nvPicPr>
          <p:cNvPr id="2" name="Picture 10" descr="A graph with a red line&#10;&#10;Description automatically generated">
            <a:extLst>
              <a:ext uri="{FF2B5EF4-FFF2-40B4-BE49-F238E27FC236}">
                <a16:creationId xmlns:a16="http://schemas.microsoft.com/office/drawing/2014/main" id="{ACE3791E-81D4-EAE8-3C38-8B18DEFF25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460" y="1123803"/>
            <a:ext cx="6602498" cy="4860308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EA16968B-C8C5-269D-215B-A2846CFE414E}"/>
              </a:ext>
            </a:extLst>
          </p:cNvPr>
          <p:cNvSpPr txBox="1"/>
          <p:nvPr/>
        </p:nvSpPr>
        <p:spPr>
          <a:xfrm>
            <a:off x="6847511" y="1720840"/>
            <a:ext cx="498651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itchFamily="2" charset="2"/>
              <a:buChar char="v"/>
            </a:pPr>
            <a:r>
              <a:rPr lang="fr-FR" err="1"/>
              <a:t>We</a:t>
            </a:r>
            <a:r>
              <a:rPr lang="fr-FR"/>
              <a:t> </a:t>
            </a:r>
            <a:r>
              <a:rPr lang="fr-FR" err="1"/>
              <a:t>realized</a:t>
            </a:r>
            <a:r>
              <a:rPr lang="fr-FR"/>
              <a:t> </a:t>
            </a:r>
            <a:r>
              <a:rPr lang="fr-FR" err="1"/>
              <a:t>linear</a:t>
            </a:r>
            <a:r>
              <a:rPr lang="fr-FR"/>
              <a:t> </a:t>
            </a:r>
            <a:r>
              <a:rPr lang="fr-FR" err="1"/>
              <a:t>regressions</a:t>
            </a:r>
            <a:r>
              <a:rPr lang="fr-FR"/>
              <a:t> </a:t>
            </a:r>
            <a:r>
              <a:rPr lang="fr-FR" err="1"/>
              <a:t>between</a:t>
            </a:r>
            <a:r>
              <a:rPr lang="fr-FR"/>
              <a:t> all the </a:t>
            </a:r>
            <a:r>
              <a:rPr lang="fr-FR" err="1"/>
              <a:t>different</a:t>
            </a:r>
            <a:r>
              <a:rPr lang="fr-FR"/>
              <a:t> groups in the </a:t>
            </a:r>
            <a:r>
              <a:rPr lang="fr-FR" err="1"/>
              <a:t>European</a:t>
            </a:r>
            <a:r>
              <a:rPr lang="fr-FR"/>
              <a:t> </a:t>
            </a:r>
            <a:r>
              <a:rPr lang="fr-FR" err="1"/>
              <a:t>Parliament</a:t>
            </a:r>
            <a:endParaRPr lang="fr-FR"/>
          </a:p>
          <a:p>
            <a:pPr marL="285750" indent="-285750" algn="just">
              <a:buFont typeface="Wingdings" pitchFamily="2" charset="2"/>
              <a:buChar char="v"/>
            </a:pPr>
            <a:endParaRPr lang="fr-FR"/>
          </a:p>
          <a:p>
            <a:pPr marL="285750" indent="-285750">
              <a:buFont typeface="Wingdings" pitchFamily="2" charset="2"/>
              <a:buChar char="v"/>
            </a:pPr>
            <a:r>
              <a:rPr lang="fr-FR" err="1"/>
              <a:t>Unless</a:t>
            </a:r>
            <a:r>
              <a:rPr lang="fr-FR"/>
              <a:t> for </a:t>
            </a:r>
            <a:r>
              <a:rPr lang="fr-FR" err="1"/>
              <a:t>two</a:t>
            </a:r>
            <a:r>
              <a:rPr lang="fr-FR"/>
              <a:t> </a:t>
            </a:r>
            <a:r>
              <a:rPr lang="fr-FR" err="1"/>
              <a:t>political</a:t>
            </a:r>
            <a:r>
              <a:rPr lang="fr-FR"/>
              <a:t> groups, </a:t>
            </a:r>
            <a:r>
              <a:rPr lang="fr-FR" err="1"/>
              <a:t>we</a:t>
            </a:r>
            <a:r>
              <a:rPr lang="fr-FR"/>
              <a:t> </a:t>
            </a:r>
            <a:r>
              <a:rPr lang="fr-FR" err="1"/>
              <a:t>find</a:t>
            </a:r>
            <a:r>
              <a:rPr lang="fr-FR"/>
              <a:t> no </a:t>
            </a:r>
            <a:r>
              <a:rPr lang="fr-FR" err="1"/>
              <a:t>clear</a:t>
            </a:r>
            <a:r>
              <a:rPr lang="fr-FR"/>
              <a:t> </a:t>
            </a:r>
            <a:r>
              <a:rPr lang="fr-FR" err="1"/>
              <a:t>evidence</a:t>
            </a:r>
            <a:r>
              <a:rPr lang="fr-FR"/>
              <a:t> of links </a:t>
            </a:r>
            <a:r>
              <a:rPr lang="fr-FR" err="1"/>
              <a:t>between</a:t>
            </a:r>
            <a:r>
              <a:rPr lang="fr-FR"/>
              <a:t> the votes of the </a:t>
            </a:r>
            <a:r>
              <a:rPr lang="fr-FR" err="1"/>
              <a:t>different</a:t>
            </a:r>
            <a:r>
              <a:rPr lang="fr-FR"/>
              <a:t> </a:t>
            </a:r>
            <a:r>
              <a:rPr lang="fr-FR" err="1"/>
              <a:t>MPs</a:t>
            </a:r>
            <a:r>
              <a:rPr lang="fr-FR"/>
              <a:t>.</a:t>
            </a:r>
          </a:p>
          <a:p>
            <a:endParaRPr lang="fr-FR"/>
          </a:p>
          <a:p>
            <a:pPr marL="285750" indent="-285750">
              <a:buFont typeface="Wingdings" pitchFamily="2" charset="2"/>
              <a:buChar char="v"/>
            </a:pPr>
            <a:r>
              <a:rPr lang="fr-FR"/>
              <a:t>This </a:t>
            </a:r>
            <a:r>
              <a:rPr lang="fr-FR" err="1"/>
              <a:t>results</a:t>
            </a:r>
            <a:r>
              <a:rPr lang="fr-FR"/>
              <a:t> </a:t>
            </a:r>
            <a:r>
              <a:rPr lang="fr-FR" err="1"/>
              <a:t>seems</a:t>
            </a:r>
            <a:r>
              <a:rPr lang="fr-FR"/>
              <a:t> </a:t>
            </a:r>
            <a:r>
              <a:rPr lang="fr-FR" err="1"/>
              <a:t>logical</a:t>
            </a:r>
            <a:r>
              <a:rPr lang="fr-FR"/>
              <a:t> </a:t>
            </a:r>
            <a:r>
              <a:rPr lang="fr-FR" err="1"/>
              <a:t>between</a:t>
            </a:r>
            <a:r>
              <a:rPr lang="fr-FR"/>
              <a:t> parties </a:t>
            </a:r>
            <a:r>
              <a:rPr lang="fr-FR" err="1"/>
              <a:t>which</a:t>
            </a:r>
            <a:r>
              <a:rPr lang="fr-FR"/>
              <a:t> are not </a:t>
            </a:r>
            <a:r>
              <a:rPr lang="fr-FR" err="1"/>
              <a:t>from</a:t>
            </a:r>
            <a:r>
              <a:rPr lang="fr-FR"/>
              <a:t> the </a:t>
            </a:r>
            <a:r>
              <a:rPr lang="fr-FR" err="1"/>
              <a:t>same</a:t>
            </a:r>
            <a:r>
              <a:rPr lang="fr-FR"/>
              <a:t> </a:t>
            </a:r>
            <a:r>
              <a:rPr lang="fr-FR" err="1"/>
              <a:t>side</a:t>
            </a:r>
            <a:r>
              <a:rPr lang="fr-FR"/>
              <a:t> of the </a:t>
            </a:r>
            <a:r>
              <a:rPr lang="fr-FR" err="1"/>
              <a:t>Parliament</a:t>
            </a:r>
            <a:r>
              <a:rPr lang="fr-FR"/>
              <a:t>, but looks </a:t>
            </a:r>
            <a:r>
              <a:rPr lang="fr-FR" err="1"/>
              <a:t>different</a:t>
            </a:r>
            <a:r>
              <a:rPr lang="fr-FR"/>
              <a:t> </a:t>
            </a:r>
            <a:r>
              <a:rPr lang="fr-FR" err="1"/>
              <a:t>from</a:t>
            </a:r>
            <a:r>
              <a:rPr lang="fr-FR"/>
              <a:t> national </a:t>
            </a:r>
            <a:r>
              <a:rPr lang="fr-FR" err="1"/>
              <a:t>parliaments</a:t>
            </a:r>
            <a:r>
              <a:rPr lang="fr-FR"/>
              <a:t>, </a:t>
            </a:r>
            <a:r>
              <a:rPr lang="fr-FR" err="1"/>
              <a:t>where</a:t>
            </a:r>
            <a:r>
              <a:rPr lang="fr-FR"/>
              <a:t> parties </a:t>
            </a:r>
            <a:r>
              <a:rPr lang="fr-FR" err="1"/>
              <a:t>with</a:t>
            </a:r>
            <a:r>
              <a:rPr lang="fr-FR"/>
              <a:t> </a:t>
            </a:r>
            <a:r>
              <a:rPr lang="fr-FR" err="1"/>
              <a:t>similar</a:t>
            </a:r>
            <a:r>
              <a:rPr lang="fr-FR"/>
              <a:t> </a:t>
            </a:r>
            <a:r>
              <a:rPr lang="fr-FR" err="1"/>
              <a:t>ideological</a:t>
            </a:r>
            <a:r>
              <a:rPr lang="fr-FR"/>
              <a:t> basis </a:t>
            </a:r>
            <a:r>
              <a:rPr lang="fr-FR" err="1"/>
              <a:t>usually</a:t>
            </a:r>
            <a:r>
              <a:rPr lang="fr-FR"/>
              <a:t> vote </a:t>
            </a:r>
            <a:r>
              <a:rPr lang="fr-FR" err="1"/>
              <a:t>often</a:t>
            </a:r>
            <a:r>
              <a:rPr lang="fr-FR"/>
              <a:t> </a:t>
            </a:r>
            <a:r>
              <a:rPr lang="fr-FR" err="1"/>
              <a:t>together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74740247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xposé - Financial Special Issues in EU Law" id="{9D8DE9B2-1625-D743-BE7E-AF82EB73A48D}" vid="{52E41700-B5F7-4540-BA23-E83F19FD04E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Thème Office</Template>
  <TotalTime>508</TotalTime>
  <Words>752</Words>
  <Application>Microsoft Macintosh PowerPoint</Application>
  <PresentationFormat>Widescreen</PresentationFormat>
  <Paragraphs>95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Wingdings</vt:lpstr>
      <vt:lpstr>Thème Office</vt:lpstr>
      <vt:lpstr>Data Analytics for EU Law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FINANCIAL SPECIAL ISSUES IN EU LAW</dc:title>
  <dc:creator>Julien VACHEROT</dc:creator>
  <cp:lastModifiedBy>Anatole DE RAUGLAUDRE</cp:lastModifiedBy>
  <cp:revision>2</cp:revision>
  <dcterms:created xsi:type="dcterms:W3CDTF">2024-03-25T11:09:31Z</dcterms:created>
  <dcterms:modified xsi:type="dcterms:W3CDTF">2024-03-26T11:43:17Z</dcterms:modified>
</cp:coreProperties>
</file>